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Lst>
  <p:sldSz cx="10080625" cy="7559675"/>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6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3" name="Segnaposto data 2"/>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4" name="Segnaposto piè di pagina 3"/>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5" name="Segnaposto numero diapositiva 4"/>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34AAB3CB-4394-4078-A3A7-EDDE7C24C24F}" type="slidenum">
              <a:t>‹N›</a:t>
            </a:fld>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2579344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Segnaposto note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it-IT"/>
          </a:p>
        </p:txBody>
      </p:sp>
      <p:sp>
        <p:nvSpPr>
          <p:cNvPr id="4" name="Segnaposto intestazione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it-IT"/>
          </a:p>
        </p:txBody>
      </p:sp>
      <p:sp>
        <p:nvSpPr>
          <p:cNvPr id="5" name="Segnaposto data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it-IT"/>
          </a:p>
        </p:txBody>
      </p:sp>
      <p:sp>
        <p:nvSpPr>
          <p:cNvPr id="6" name="Segnaposto piè di pagina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it-IT"/>
          </a:p>
        </p:txBody>
      </p:sp>
      <p:sp>
        <p:nvSpPr>
          <p:cNvPr id="7" name="Segnaposto numero diapositiva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fld id="{5D73F870-02CA-4182-9E64-6FF93F6F9DC7}" type="slidenum">
              <a:t>‹N›</a:t>
            </a:fld>
            <a:endParaRPr lang="it-IT"/>
          </a:p>
        </p:txBody>
      </p:sp>
    </p:spTree>
    <p:extLst>
      <p:ext uri="{BB962C8B-B14F-4D97-AF65-F5344CB8AC3E}">
        <p14:creationId xmlns:p14="http://schemas.microsoft.com/office/powerpoint/2010/main" val="14389595"/>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it-IT" sz="2000" b="0" i="0" u="none" strike="noStrike" kern="1200" cap="none" spc="0" baseline="0">
        <a:solidFill>
          <a:srgbClr val="000000"/>
        </a:solidFill>
        <a:uFillTx/>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815B506-7EB1-4A87-893A-8F84C79881A9}" type="slidenum">
              <a:t>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F428FEB-A401-4ED7-8462-23A070189655}" type="slidenum">
              <a:t>10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75509B9-B866-4746-AD65-3C038B0FDBA0}" type="slidenum">
              <a:t>11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B8D73E1-C680-4311-873C-C3F1337ACE9F}" type="slidenum">
              <a:t>12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CAD240F-AB63-4EBF-BCDB-C5240F7958DB}" type="slidenum">
              <a:t>13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594F60B-ABB1-4C0A-BDA1-66255D9F8927}" type="slidenum">
              <a:t>14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8644B5-C998-43BE-9B7A-0E05EABC934D}" type="slidenum">
              <a:t>15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9ED9DE5-D7A5-46DB-81FE-164A34B0F629}" type="slidenum">
              <a:t>16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871D4C3-71A1-41E4-BA25-240C08DF2A73}" type="slidenum">
              <a:t>17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C4B46D4-C264-4211-B725-3C76989BBF4D}" type="slidenum">
              <a:t>18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9B32AB4-5C8A-4A19-969D-7BCD89C2B0CE}" type="slidenum">
              <a:t>19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852E07-FF49-43EF-A513-A6B826E30534}" type="slidenum">
              <a:t>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6634047-87DB-4EC5-BDB9-B964618524A5}" type="slidenum">
              <a:t>20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3DD9502-A557-4EBB-B930-2A0942D0CB64}" type="slidenum">
              <a:t>21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C7EB5AC-EF8D-4D15-BE45-B290A73C065D}" type="slidenum">
              <a:t>22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23952F2-3F52-4A6E-B6EB-489FC8CC0270}" type="slidenum">
              <a:t>23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5BED5A7-504C-4BF9-AE9C-099377C2FE09}" type="slidenum">
              <a:t>24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353108-0FA3-4C0F-A440-69F6BC4DA06A}" type="slidenum">
              <a:t>25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820BD1-F6A9-4DE6-B7EA-C3178575E218}" type="slidenum">
              <a:t>26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44C04E4-8537-45DB-AD64-85CC77120D08}" type="slidenum">
              <a:t>27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36443F3-D73D-4A71-96FC-B36E137AD10D}" type="slidenum">
              <a:t>28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9F1799B-1B9D-47BD-884C-6226BB4C764B}" type="slidenum">
              <a:t>29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FE4B176-0C51-4E58-9BCB-CA1A5127EA45}" type="slidenum">
              <a:t>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214A3E6-A778-41CC-ACFC-A42C47BC8D09}" type="slidenum">
              <a:t>30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2FFACF-0FE7-4011-AAEE-117885F4BD58}" type="slidenum">
              <a:t>31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9FFDFA-7621-49B7-883E-796B0B12F21E}" type="slidenum">
              <a:t>32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3FD8DBB-BCAE-4A17-950D-9815FDF84B89}" type="slidenum">
              <a:t>33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13779FF-A9A0-45A8-98F6-67529F971DE0}" type="slidenum">
              <a:t>34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5930457-BD83-45C0-BA5D-CF26918C5548}" type="slidenum">
              <a:t>35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AA93853-99FC-4071-ADC4-F77BE3E42E2C}" type="slidenum">
              <a:t>36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0C8068-05D0-4501-BE28-9E223342E73E}" type="slidenum">
              <a:t>37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511F4B2-23C8-4060-AACA-9C09D6EABBEE}" type="slidenum">
              <a:t>38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2D8A39D-EBC4-4076-A710-78FE542D4756}" type="slidenum">
              <a:t>39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9CA4019-564B-40F5-AF02-A85C7A84AE2F}" type="slidenum">
              <a:t>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A2FA3D4-AE46-47F2-BC5F-B0F809E3F491}" type="slidenum">
              <a:t>40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C5DFFE2-2EE9-41E3-926F-1969DFE88F90}" type="slidenum">
              <a:t>41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0FB3B1F-6EF1-459F-A59F-74E2EB2CEA3F}" type="slidenum">
              <a:t>42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C40867-42CD-4FE9-8156-8352DE6F8428}" type="slidenum">
              <a:t>43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09C412-2D21-4306-8C0A-3366F210D348}" type="slidenum">
              <a:t>44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F827849-F8C0-4F9F-B768-77D5025BFE59}" type="slidenum">
              <a:t>45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4B70485-28FF-4C47-9B33-855DA3754C73}" type="slidenum">
              <a:t>46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88D7ACD-73C4-478E-A046-E67D7821D2AC}" type="slidenum">
              <a:t>47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87C98FD-7AD8-4EF3-80C2-F71B8545BD8D}" type="slidenum">
              <a:t>48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9C1F070-C91A-4B3C-BA9C-AC446EAA5548}" type="slidenum">
              <a:t>49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AB0059B-AEA9-4513-A868-F464E0AC3DCE}" type="slidenum">
              <a:t>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1E06A85-A915-4222-82F1-6327AE88BADB}" type="slidenum">
              <a:t>50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6771FAB-807B-4B5E-8AB2-B76403FF5690}" type="slidenum">
              <a:t>51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44958F7-2C74-4381-B06D-41AC51B6AB0F}" type="slidenum">
              <a:t>52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E701EE7-9DAC-4C63-B448-E0BC3FB51047}" type="slidenum">
              <a:t>53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7D64A5C-41C4-47A4-825C-EB73811372E2}" type="slidenum">
              <a:t>54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45DA283-E90C-498D-BEE3-55357D863E38}" type="slidenum">
              <a:t>55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815B42-B996-4AFF-A5BD-AD527C4C1551}" type="slidenum">
              <a:t>56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005F95D-6DDE-4DC8-A98C-9E392AE1F40E}" type="slidenum">
              <a:t>57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19547C2-5A02-4F04-9997-6201F7BFDEB5}" type="slidenum">
              <a:t>58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A4EF5B-606B-4BD9-A304-C3FFAFAC73D7}" type="slidenum">
              <a:t>59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9DDDF9D-ACE6-455B-8F30-024F955EB966}" type="slidenum">
              <a:t>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882AFD6-3A7D-4E22-A455-754462DD1E2E}" type="slidenum">
              <a:t>60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92CF063-1BA7-41E3-9D05-051C7AB96B49}" type="slidenum">
              <a:t>61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3058E1A-6F38-4C93-A0CD-AB4B24ECC603}" type="slidenum">
              <a:t>62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D8D6E1-56E6-4988-A838-C206396497C2}" type="slidenum">
              <a:t>63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4E33DC5-9D29-411C-B8A9-DFE9ADF17ADE}" type="slidenum">
              <a:t>64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4D511E-7777-4A89-913E-BC7147782DDA}" type="slidenum">
              <a:t>65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F6E8191-4A7F-4EB6-BD3A-36B62AC1DC0E}" type="slidenum">
              <a:t>66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1CF313-6655-49CF-BD62-3F15D9E1DE52}" type="slidenum">
              <a:t>67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D0335BF-7358-473F-AE9D-ABC39B4BDCC8}" type="slidenum">
              <a:t>68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A8BDF2C-D652-488A-8C9E-622C5BB4E539}" type="slidenum">
              <a:t>69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5F1F400-124B-4189-9DE9-46A55BC0411E}" type="slidenum">
              <a:t>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755DCE7-8278-49D5-8159-BB502B953C0D}" type="slidenum">
              <a:t>70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B3CE5F7-9C1B-4661-825B-2CC8F25BBBA0}" type="slidenum">
              <a:t>71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39B56E-3630-43C1-88E0-BC72E789BF65}" type="slidenum">
              <a:t>72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6906563-DA2D-4B60-B47D-EA2C577E58EF}" type="slidenum">
              <a:t>73</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CC65E-C9B7-4A2A-8E2F-EE66DA804BF5}" type="slidenum">
              <a:t>74</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89B6444-9619-41CD-BD3D-1DC43637115C}" type="slidenum">
              <a:t>75</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BDF9D04-EBC9-4A97-B35A-CFD37B7A6755}" type="slidenum">
              <a:t>76</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B7B5570-6FC7-46E5-B882-527E9AFB2DD9}" type="slidenum">
              <a:t>77</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6B46E32-0FC5-404C-9B32-C70FE1B51900}" type="slidenum">
              <a:t>78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CA17709-C6D8-4147-B081-B762C4415D2C}" type="slidenum">
              <a:t>79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E4BAAC9-2534-47DE-BE08-7C6ACDFDF6B7}" type="slidenum">
              <a:t>8</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9362BB1-C6CD-4CC0-B605-A5FC45B6CBD7}" type="slidenum">
              <a:t>80</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64FD597-AE52-4F57-8EB3-ED9D78EFA210}" type="slidenum">
              <a:t>81</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A340312-14F0-4DA0-BB29-F995E6C5F787}" type="slidenum">
              <a:t>82</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EBF10E-D978-4595-B4B6-3376CF9FE07C}" type="slidenum">
              <a:t>9</a:t>
            </a:fld>
            <a:endParaRPr lang="it-IT"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egnaposto immagine diapositiva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260472" y="1236661"/>
            <a:ext cx="7559673" cy="2632072"/>
          </a:xfrm>
        </p:spPr>
        <p:txBody>
          <a:bodyPr anchor="b"/>
          <a:lstStyle>
            <a:lvl1pPr>
              <a:defRPr sz="6000"/>
            </a:lvl1pPr>
          </a:lstStyle>
          <a:p>
            <a:pPr lvl="0"/>
            <a:r>
              <a:rPr lang="it-IT"/>
              <a:t>Fare clic per modificare lo stile del titolo</a:t>
            </a:r>
          </a:p>
        </p:txBody>
      </p:sp>
      <p:sp>
        <p:nvSpPr>
          <p:cNvPr id="3" name="Sottotitolo 2"/>
          <p:cNvSpPr txBox="1">
            <a:spLocks noGrp="1"/>
          </p:cNvSpPr>
          <p:nvPr>
            <p:ph type="subTitle" idx="1"/>
          </p:nvPr>
        </p:nvSpPr>
        <p:spPr>
          <a:xfrm>
            <a:off x="1260472" y="3970333"/>
            <a:ext cx="7559673" cy="1825627"/>
          </a:xfrm>
        </p:spPr>
        <p:txBody>
          <a:bodyPr anchorCtr="1"/>
          <a:lstStyle>
            <a:lvl1pPr algn="ctr">
              <a:defRPr sz="2400"/>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8FE43C0-F7D4-4D1E-9114-3848FF415EE6}" type="slidenum">
              <a:t>‹N›</a:t>
            </a:fld>
            <a:endParaRPr lang="it-IT"/>
          </a:p>
        </p:txBody>
      </p:sp>
    </p:spTree>
    <p:extLst>
      <p:ext uri="{BB962C8B-B14F-4D97-AF65-F5344CB8AC3E}">
        <p14:creationId xmlns:p14="http://schemas.microsoft.com/office/powerpoint/2010/main" val="3310563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1F16EE0-DD55-4184-9E61-3B009DFE6943}" type="slidenum">
              <a:t>‹N›</a:t>
            </a:fld>
            <a:endParaRPr lang="it-IT"/>
          </a:p>
        </p:txBody>
      </p:sp>
    </p:spTree>
    <p:extLst>
      <p:ext uri="{BB962C8B-B14F-4D97-AF65-F5344CB8AC3E}">
        <p14:creationId xmlns:p14="http://schemas.microsoft.com/office/powerpoint/2010/main" val="2670364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7308854" y="301623"/>
            <a:ext cx="2266953" cy="6456358"/>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503240" y="301623"/>
            <a:ext cx="6653210" cy="6456358"/>
          </a:xfrm>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3656890-3D55-409C-9AE3-87D4A31A9D64}" type="slidenum">
              <a:t>‹N›</a:t>
            </a:fld>
            <a:endParaRPr lang="it-IT"/>
          </a:p>
        </p:txBody>
      </p:sp>
    </p:spTree>
    <p:extLst>
      <p:ext uri="{BB962C8B-B14F-4D97-AF65-F5344CB8AC3E}">
        <p14:creationId xmlns:p14="http://schemas.microsoft.com/office/powerpoint/2010/main" val="3081182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9B3D74D-7922-41EC-9DB4-54760A08C53A}" type="slidenum">
              <a:t>‹N›</a:t>
            </a:fld>
            <a:endParaRPr lang="it-IT"/>
          </a:p>
        </p:txBody>
      </p:sp>
    </p:spTree>
    <p:extLst>
      <p:ext uri="{BB962C8B-B14F-4D97-AF65-F5344CB8AC3E}">
        <p14:creationId xmlns:p14="http://schemas.microsoft.com/office/powerpoint/2010/main" val="3188134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687391" y="1884358"/>
            <a:ext cx="8694736" cy="3144841"/>
          </a:xfrm>
        </p:spPr>
        <p:txBody>
          <a:bodyPr anchor="b"/>
          <a:lstStyle>
            <a:lvl1pPr>
              <a:defRPr sz="6000"/>
            </a:lvl1pPr>
          </a:lstStyle>
          <a:p>
            <a:pPr lvl="0"/>
            <a:r>
              <a:rPr lang="it-IT"/>
              <a:t>Fare clic per modificare lo stile del titolo</a:t>
            </a:r>
          </a:p>
        </p:txBody>
      </p:sp>
      <p:sp>
        <p:nvSpPr>
          <p:cNvPr id="3" name="Segnaposto testo 2"/>
          <p:cNvSpPr txBox="1">
            <a:spLocks noGrp="1"/>
          </p:cNvSpPr>
          <p:nvPr>
            <p:ph type="body" idx="1"/>
          </p:nvPr>
        </p:nvSpPr>
        <p:spPr>
          <a:xfrm>
            <a:off x="687391" y="5059366"/>
            <a:ext cx="8694736" cy="1652585"/>
          </a:xfrm>
        </p:spPr>
        <p:txBody>
          <a:bodyPr/>
          <a:lstStyle>
            <a:lvl1pPr>
              <a:defRPr sz="2400">
                <a:solidFill>
                  <a:srgbClr val="898989"/>
                </a:solidFill>
              </a:defRPr>
            </a:lvl1pPr>
          </a:lstStyle>
          <a:p>
            <a:pPr lvl="0"/>
            <a:r>
              <a:rPr lang="it-IT"/>
              <a:t>Modifica gli stili del testo dello schema</a:t>
            </a:r>
          </a:p>
        </p:txBody>
      </p:sp>
      <p:sp>
        <p:nvSpPr>
          <p:cNvPr id="4" name="Segnaposto data 3"/>
          <p:cNvSpPr txBox="1">
            <a:spLocks noGrp="1"/>
          </p:cNvSpPr>
          <p:nvPr>
            <p:ph type="dt" sz="half" idx="7"/>
          </p:nvPr>
        </p:nvSpPr>
        <p:spPr/>
        <p:txBody>
          <a:bodyPr/>
          <a:lstStyle>
            <a:lvl1pPr>
              <a:defRPr/>
            </a:lvl1pPr>
          </a:lstStyle>
          <a:p>
            <a:pPr lvl="0"/>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3816CAC0-0AD5-4D2E-BA4B-5B114E3B6586}" type="slidenum">
              <a:t>‹N›</a:t>
            </a:fld>
            <a:endParaRPr lang="it-IT"/>
          </a:p>
        </p:txBody>
      </p:sp>
    </p:spTree>
    <p:extLst>
      <p:ext uri="{BB962C8B-B14F-4D97-AF65-F5344CB8AC3E}">
        <p14:creationId xmlns:p14="http://schemas.microsoft.com/office/powerpoint/2010/main" val="1454010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503240" y="1768477"/>
            <a:ext cx="4459291" cy="4989515"/>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5114925" y="1768477"/>
            <a:ext cx="4460872" cy="4989515"/>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7BC6E50-73DF-4D0D-B7EA-90879833378E}" type="slidenum">
              <a:t>‹N›</a:t>
            </a:fld>
            <a:endParaRPr lang="it-IT"/>
          </a:p>
        </p:txBody>
      </p:sp>
    </p:spTree>
    <p:extLst>
      <p:ext uri="{BB962C8B-B14F-4D97-AF65-F5344CB8AC3E}">
        <p14:creationId xmlns:p14="http://schemas.microsoft.com/office/powerpoint/2010/main" val="1585525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693736" y="403222"/>
            <a:ext cx="8694736" cy="1460497"/>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93736" y="1852610"/>
            <a:ext cx="4265611" cy="908054"/>
          </a:xfrm>
        </p:spPr>
        <p:txBody>
          <a:bodyPr anchor="b"/>
          <a:lstStyle>
            <a:lvl1pPr>
              <a:defRPr sz="2400" b="1"/>
            </a:lvl1pPr>
          </a:lstStyle>
          <a:p>
            <a:pPr lvl="0"/>
            <a:r>
              <a:rPr lang="it-IT"/>
              <a:t>Modifica gli stili del testo dello schema</a:t>
            </a:r>
          </a:p>
        </p:txBody>
      </p:sp>
      <p:sp>
        <p:nvSpPr>
          <p:cNvPr id="4" name="Segnaposto contenuto 3"/>
          <p:cNvSpPr txBox="1">
            <a:spLocks noGrp="1"/>
          </p:cNvSpPr>
          <p:nvPr>
            <p:ph idx="2"/>
          </p:nvPr>
        </p:nvSpPr>
        <p:spPr>
          <a:xfrm>
            <a:off x="693736" y="2760665"/>
            <a:ext cx="4265611" cy="4062414"/>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5103815" y="1852610"/>
            <a:ext cx="4284658" cy="908054"/>
          </a:xfrm>
        </p:spPr>
        <p:txBody>
          <a:bodyPr anchor="b"/>
          <a:lstStyle>
            <a:lvl1pPr>
              <a:defRPr sz="2400" b="1"/>
            </a:lvl1pPr>
          </a:lstStyle>
          <a:p>
            <a:pPr lvl="0"/>
            <a:r>
              <a:rPr lang="it-IT"/>
              <a:t>Modifica gli stili del testo dello schema</a:t>
            </a:r>
          </a:p>
        </p:txBody>
      </p:sp>
      <p:sp>
        <p:nvSpPr>
          <p:cNvPr id="6" name="Segnaposto contenuto 5"/>
          <p:cNvSpPr txBox="1">
            <a:spLocks noGrp="1"/>
          </p:cNvSpPr>
          <p:nvPr>
            <p:ph idx="4"/>
          </p:nvPr>
        </p:nvSpPr>
        <p:spPr>
          <a:xfrm>
            <a:off x="5103815" y="2760665"/>
            <a:ext cx="4284658" cy="4062414"/>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FA1447A3-6C02-4C66-AB94-2A0628610142}" type="slidenum">
              <a:t>‹N›</a:t>
            </a:fld>
            <a:endParaRPr lang="it-IT"/>
          </a:p>
        </p:txBody>
      </p:sp>
    </p:spTree>
    <p:extLst>
      <p:ext uri="{BB962C8B-B14F-4D97-AF65-F5344CB8AC3E}">
        <p14:creationId xmlns:p14="http://schemas.microsoft.com/office/powerpoint/2010/main" val="348365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C9285F8D-9807-47A6-9370-F38D2673B66F}" type="slidenum">
              <a:t>‹N›</a:t>
            </a:fld>
            <a:endParaRPr lang="it-IT"/>
          </a:p>
        </p:txBody>
      </p:sp>
    </p:spTree>
    <p:extLst>
      <p:ext uri="{BB962C8B-B14F-4D97-AF65-F5344CB8AC3E}">
        <p14:creationId xmlns:p14="http://schemas.microsoft.com/office/powerpoint/2010/main" val="328750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77254872-E275-45EF-90DB-BEF3D2029CC5}" type="slidenum">
              <a:t>‹N›</a:t>
            </a:fld>
            <a:endParaRPr lang="it-IT"/>
          </a:p>
        </p:txBody>
      </p:sp>
    </p:spTree>
    <p:extLst>
      <p:ext uri="{BB962C8B-B14F-4D97-AF65-F5344CB8AC3E}">
        <p14:creationId xmlns:p14="http://schemas.microsoft.com/office/powerpoint/2010/main" val="496916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93736" y="503240"/>
            <a:ext cx="3251204" cy="1765304"/>
          </a:xfrm>
        </p:spPr>
        <p:txBody>
          <a:bodyPr anchor="b"/>
          <a:lstStyle>
            <a:lvl1pPr>
              <a:defRPr sz="3200"/>
            </a:lvl1pPr>
          </a:lstStyle>
          <a:p>
            <a:pPr lvl="0"/>
            <a:r>
              <a:rPr lang="it-IT"/>
              <a:t>Fare clic per modificare lo stile del titolo</a:t>
            </a:r>
          </a:p>
        </p:txBody>
      </p:sp>
      <p:sp>
        <p:nvSpPr>
          <p:cNvPr id="3" name="Segnaposto contenuto 2"/>
          <p:cNvSpPr txBox="1">
            <a:spLocks noGrp="1"/>
          </p:cNvSpPr>
          <p:nvPr>
            <p:ph idx="1"/>
          </p:nvPr>
        </p:nvSpPr>
        <p:spPr>
          <a:xfrm>
            <a:off x="4286249" y="1089022"/>
            <a:ext cx="5102223" cy="5372100"/>
          </a:xfrm>
        </p:spPr>
        <p:txBody>
          <a:bodyPr/>
          <a:lstStyle>
            <a:lvl1pPr>
              <a:defRPr/>
            </a:lvl1pPr>
            <a:lvl2pPr>
              <a:defRPr sz="2800"/>
            </a:lvl2pPr>
            <a:lvl3pPr>
              <a:defRPr sz="2400"/>
            </a:lvl3pPr>
            <a:lvl4pPr>
              <a:defRPr sz="2000"/>
            </a:lvl4pPr>
            <a:lvl5pPr>
              <a:defRPr sz="20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93736" y="2268534"/>
            <a:ext cx="3251204" cy="4200525"/>
          </a:xfrm>
        </p:spPr>
        <p:txBody>
          <a:bodyPr/>
          <a:lstStyle>
            <a:lvl1pPr>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6B38FE31-63A5-43C4-B84D-15844D10B7E7}" type="slidenum">
              <a:t>‹N›</a:t>
            </a:fld>
            <a:endParaRPr lang="it-IT"/>
          </a:p>
        </p:txBody>
      </p:sp>
    </p:spTree>
    <p:extLst>
      <p:ext uri="{BB962C8B-B14F-4D97-AF65-F5344CB8AC3E}">
        <p14:creationId xmlns:p14="http://schemas.microsoft.com/office/powerpoint/2010/main" val="3381100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93736" y="503240"/>
            <a:ext cx="3251204" cy="1765304"/>
          </a:xfrm>
        </p:spPr>
        <p:txBody>
          <a:bodyPr anchor="b"/>
          <a:lstStyle>
            <a:lvl1pPr>
              <a:defRPr sz="3200"/>
            </a:lvl1pPr>
          </a:lstStyle>
          <a:p>
            <a:pPr lvl="0"/>
            <a:r>
              <a:rPr lang="it-IT"/>
              <a:t>Fare clic per modificare lo stile del titolo</a:t>
            </a:r>
          </a:p>
        </p:txBody>
      </p:sp>
      <p:sp>
        <p:nvSpPr>
          <p:cNvPr id="3" name="Segnaposto immagine 2"/>
          <p:cNvSpPr txBox="1">
            <a:spLocks noGrp="1"/>
          </p:cNvSpPr>
          <p:nvPr>
            <p:ph type="pic" idx="1"/>
          </p:nvPr>
        </p:nvSpPr>
        <p:spPr>
          <a:xfrm>
            <a:off x="4286249" y="1089022"/>
            <a:ext cx="5102223" cy="5372100"/>
          </a:xfrm>
        </p:spPr>
        <p:txBody>
          <a:bodyPr/>
          <a:lstStyle>
            <a:lvl1pPr>
              <a:defRPr/>
            </a:lvl1pPr>
          </a:lstStyle>
          <a:p>
            <a:pPr lvl="0"/>
            <a:endParaRPr lang="it-IT"/>
          </a:p>
        </p:txBody>
      </p:sp>
      <p:sp>
        <p:nvSpPr>
          <p:cNvPr id="4" name="Segnaposto testo 3"/>
          <p:cNvSpPr txBox="1">
            <a:spLocks noGrp="1"/>
          </p:cNvSpPr>
          <p:nvPr>
            <p:ph type="body" idx="2"/>
          </p:nvPr>
        </p:nvSpPr>
        <p:spPr>
          <a:xfrm>
            <a:off x="693736" y="2268534"/>
            <a:ext cx="3251204" cy="4200525"/>
          </a:xfrm>
        </p:spPr>
        <p:txBody>
          <a:bodyPr/>
          <a:lstStyle>
            <a:lvl1pPr>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7A8ACBEE-4A34-4FD3-9F74-ACF68483B7B2}" type="slidenum">
              <a:t>‹N›</a:t>
            </a:fld>
            <a:endParaRPr lang="it-IT"/>
          </a:p>
        </p:txBody>
      </p:sp>
    </p:spTree>
    <p:extLst>
      <p:ext uri="{BB962C8B-B14F-4D97-AF65-F5344CB8AC3E}">
        <p14:creationId xmlns:p14="http://schemas.microsoft.com/office/powerpoint/2010/main" val="3959447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503998" y="301322"/>
            <a:ext cx="9071643" cy="1262155"/>
          </a:xfrm>
          <a:prstGeom prst="rect">
            <a:avLst/>
          </a:prstGeom>
          <a:noFill/>
          <a:ln>
            <a:noFill/>
          </a:ln>
        </p:spPr>
        <p:txBody>
          <a:bodyPr vert="horz" wrap="square" lIns="0" tIns="0" rIns="0" bIns="0" anchor="ctr" anchorCtr="1" compatLnSpc="1">
            <a:noAutofit/>
          </a:bodyPr>
          <a:lstStyle/>
          <a:p>
            <a:pPr lvl="0"/>
            <a:endParaRPr lang="it-IT"/>
          </a:p>
        </p:txBody>
      </p:sp>
      <p:sp>
        <p:nvSpPr>
          <p:cNvPr id="3" name="Segnaposto testo 2"/>
          <p:cNvSpPr txBox="1">
            <a:spLocks noGrp="1"/>
          </p:cNvSpPr>
          <p:nvPr>
            <p:ph type="body" idx="1"/>
          </p:nvPr>
        </p:nvSpPr>
        <p:spPr>
          <a:xfrm>
            <a:off x="503998" y="1769043"/>
            <a:ext cx="9071643" cy="4989240"/>
          </a:xfrm>
          <a:prstGeom prst="rect">
            <a:avLst/>
          </a:prstGeom>
          <a:noFill/>
          <a:ln>
            <a:noFill/>
          </a:ln>
        </p:spPr>
        <p:txBody>
          <a:bodyPr vert="horz" wrap="square" lIns="0" tIns="0" rIns="0" bIns="0" anchor="t" anchorCtr="0" compatLnSpc="1">
            <a:no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503998" y="6887160"/>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it-IT"/>
          </a:p>
        </p:txBody>
      </p:sp>
      <p:sp>
        <p:nvSpPr>
          <p:cNvPr id="5" name="Segnaposto piè di pagina 4"/>
          <p:cNvSpPr txBox="1">
            <a:spLocks noGrp="1"/>
          </p:cNvSpPr>
          <p:nvPr>
            <p:ph type="ftr" sz="quarter" idx="3"/>
          </p:nvPr>
        </p:nvSpPr>
        <p:spPr>
          <a:xfrm>
            <a:off x="3447361" y="6887160"/>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it-IT"/>
          </a:p>
        </p:txBody>
      </p:sp>
      <p:sp>
        <p:nvSpPr>
          <p:cNvPr id="6" name="Segnaposto numero diapositiva 5"/>
          <p:cNvSpPr txBox="1">
            <a:spLocks noGrp="1"/>
          </p:cNvSpPr>
          <p:nvPr>
            <p:ph type="sldNum" sz="quarter" idx="4"/>
          </p:nvPr>
        </p:nvSpPr>
        <p:spPr>
          <a:xfrm>
            <a:off x="7227362" y="6887160"/>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Arial Unicode MS" pitchFamily="2"/>
                <a:cs typeface="Tahoma" pitchFamily="2"/>
              </a:defRPr>
            </a:lvl1pPr>
          </a:lstStyle>
          <a:p>
            <a:pPr lvl="0"/>
            <a:fld id="{06994B03-4511-44A8-83CB-0830D083E935}"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it-IT" sz="4400" b="0" i="0" u="none" strike="noStrike" kern="1200" cap="none" spc="0" baseline="0">
          <a:solidFill>
            <a:srgbClr val="000000"/>
          </a:solidFill>
          <a:uFillTx/>
          <a:latin typeface="Arial" pitchFamily="18"/>
          <a:ea typeface="Microsoft YaHei" pitchFamily="2"/>
        </a:defRPr>
      </a:lvl1pPr>
    </p:titleStyle>
    <p:bodyStyle>
      <a:lvl1pPr marL="0" marR="0" lvl="0" indent="0" defTabSz="914400" rtl="0" fontAlgn="auto" hangingPunct="0">
        <a:lnSpc>
          <a:spcPct val="100000"/>
        </a:lnSpc>
        <a:spcBef>
          <a:spcPts val="0"/>
        </a:spcBef>
        <a:spcAft>
          <a:spcPts val="1415"/>
        </a:spcAft>
        <a:buNone/>
        <a:tabLst/>
        <a:defRPr lang="it-IT" sz="3200" b="0" i="0" u="none" strike="noStrike" kern="1200" cap="none" spc="0" baseline="0">
          <a:solidFill>
            <a:srgbClr val="000000"/>
          </a:solidFill>
          <a:uFillTx/>
          <a:latin typeface="Arial" pitchFamily="18"/>
          <a:ea typeface="Microsoft YaHei"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microsoft.com/office/2007/relationships/media" Target="IMG/FSvertical.avi" TargetMode="External"/><Relationship Id="rId7" Type="http://schemas.openxmlformats.org/officeDocument/2006/relationships/slideLayout" Target="../slideLayouts/slideLayout7.xml"/><Relationship Id="rId2" Type="http://schemas.openxmlformats.org/officeDocument/2006/relationships/video" Target="IMG/FSdiacope2.avi" TargetMode="External"/><Relationship Id="rId1" Type="http://schemas.microsoft.com/office/2007/relationships/media" Target="IMG/FSdiacope2.avi" TargetMode="External"/><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6.png"/><Relationship Id="rId4" Type="http://schemas.openxmlformats.org/officeDocument/2006/relationships/video" Target="IMG/FSvertical.avi" TargetMode="Externa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FSlateral.avi" TargetMode="External"/><Relationship Id="rId1" Type="http://schemas.microsoft.com/office/2007/relationships/media" Target="IMG/FSlateral.avi" TargetMode="External"/><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microsoft.com/office/2007/relationships/media" Target="IMG/FSverb1.avi" TargetMode="External"/><Relationship Id="rId7" Type="http://schemas.openxmlformats.org/officeDocument/2006/relationships/image" Target="../media/image15.png"/><Relationship Id="rId2" Type="http://schemas.openxmlformats.org/officeDocument/2006/relationships/video" Target="IMG/FSverb2.avi" TargetMode="External"/><Relationship Id="rId1" Type="http://schemas.microsoft.com/office/2007/relationships/media" Target="IMG/FSverb2.avi" TargetMode="External"/><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video" Target="IMG/FSverb1.avi" TargetMode="External"/></Relationships>
</file>

<file path=ppt/slides/_rels/slide29.xml.rels><?xml version="1.0" encoding="UTF-8" standalone="yes"?>
<Relationships xmlns="http://schemas.openxmlformats.org/package/2006/relationships"><Relationship Id="rId3" Type="http://schemas.microsoft.com/office/2007/relationships/media" Target="IMG/FSdance2.avi" TargetMode="External"/><Relationship Id="rId7" Type="http://schemas.openxmlformats.org/officeDocument/2006/relationships/image" Target="../media/image15.png"/><Relationship Id="rId2" Type="http://schemas.openxmlformats.org/officeDocument/2006/relationships/video" Target="IMG/FSdance1.avi" TargetMode="External"/><Relationship Id="rId1" Type="http://schemas.microsoft.com/office/2007/relationships/media" Target="IMG/FSdance1.avi" TargetMode="External"/><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video" Target="IMG/FSdance2.av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media" Target="IMG/FSdance2.avi" TargetMode="External"/><Relationship Id="rId7" Type="http://schemas.openxmlformats.org/officeDocument/2006/relationships/image" Target="../media/image15.png"/><Relationship Id="rId2" Type="http://schemas.openxmlformats.org/officeDocument/2006/relationships/video" Target="IMG/FSdance1.avi" TargetMode="External"/><Relationship Id="rId1" Type="http://schemas.microsoft.com/office/2007/relationships/media" Target="IMG/FSdance1.avi" TargetMode="External"/><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video" Target="IMG/FSdance2.avi"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FSvertical.avi" TargetMode="External"/><Relationship Id="rId1" Type="http://schemas.microsoft.com/office/2007/relationships/media" Target="IMG/FSvertical.avi" TargetMode="External"/><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FSvertical.avi" TargetMode="External"/><Relationship Id="rId1" Type="http://schemas.microsoft.com/office/2007/relationships/media" Target="IMG/FSvertical.avi" TargetMode="External"/><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mpg" TargetMode="External"/><Relationship Id="rId1" Type="http://schemas.microsoft.com/office/2007/relationships/media" Target="IMG/JED.mpg" TargetMode="External"/><Relationship Id="rId5" Type="http://schemas.openxmlformats.org/officeDocument/2006/relationships/image" Target="../media/image1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antrop.avi" TargetMode="External"/><Relationship Id="rId1" Type="http://schemas.microsoft.com/office/2007/relationships/media" Target="IMG/JEDantrop.avi" TargetMode="External"/><Relationship Id="rId5" Type="http://schemas.openxmlformats.org/officeDocument/2006/relationships/image" Target="../media/image1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zoomout.avi" TargetMode="External"/><Relationship Id="rId1" Type="http://schemas.microsoft.com/office/2007/relationships/media" Target="IMG/JEDzoomout.avi" TargetMode="External"/><Relationship Id="rId5" Type="http://schemas.openxmlformats.org/officeDocument/2006/relationships/image" Target="../media/image1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down.avi" TargetMode="External"/><Relationship Id="rId1" Type="http://schemas.microsoft.com/office/2007/relationships/media" Target="IMG/JEDdown.avi" TargetMode="External"/><Relationship Id="rId5" Type="http://schemas.openxmlformats.org/officeDocument/2006/relationships/image" Target="../media/image1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intermit.avi" TargetMode="External"/><Relationship Id="rId1" Type="http://schemas.microsoft.com/office/2007/relationships/media" Target="IMG/JEDintermit.avi" TargetMode="External"/><Relationship Id="rId5" Type="http://schemas.openxmlformats.org/officeDocument/2006/relationships/image" Target="../media/image1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down.avi" TargetMode="External"/><Relationship Id="rId1" Type="http://schemas.microsoft.com/office/2007/relationships/media" Target="IMG/JEDdown.avi" TargetMode="External"/><Relationship Id="rId5" Type="http://schemas.openxmlformats.org/officeDocument/2006/relationships/image" Target="../media/image1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down.avi" TargetMode="External"/><Relationship Id="rId1" Type="http://schemas.microsoft.com/office/2007/relationships/media" Target="IMG/JEDdown.avi" TargetMode="External"/><Relationship Id="rId5" Type="http://schemas.openxmlformats.org/officeDocument/2006/relationships/image" Target="../media/image1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choreo.avi" TargetMode="External"/><Relationship Id="rId1" Type="http://schemas.microsoft.com/office/2007/relationships/media" Target="IMG/JEDchoreo.avi" TargetMode="External"/><Relationship Id="rId5" Type="http://schemas.openxmlformats.org/officeDocument/2006/relationships/image" Target="../media/image1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ling1.mpg" TargetMode="External"/><Relationship Id="rId1" Type="http://schemas.microsoft.com/office/2007/relationships/media" Target="IMG/JEDling1.mpg" TargetMode="External"/><Relationship Id="rId5" Type="http://schemas.openxmlformats.org/officeDocument/2006/relationships/image" Target="../media/image1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visual.mpg" TargetMode="External"/><Relationship Id="rId1" Type="http://schemas.microsoft.com/office/2007/relationships/media" Target="IMG/JEDvisual.mpg" TargetMode="External"/><Relationship Id="rId5" Type="http://schemas.openxmlformats.org/officeDocument/2006/relationships/image" Target="../media/image1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MG/JEDling2.mpg" TargetMode="External"/><Relationship Id="rId1" Type="http://schemas.microsoft.com/office/2007/relationships/media" Target="IMG/JEDling2.mpg" TargetMode="External"/><Relationship Id="rId5" Type="http://schemas.openxmlformats.org/officeDocument/2006/relationships/image" Target="../media/image1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954002" y="0"/>
            <a:ext cx="11988360" cy="7992002"/>
          </a:xfrm>
          <a:prstGeom prst="rect">
            <a:avLst/>
          </a:prstGeom>
          <a:noFill/>
          <a:ln cap="flat">
            <a:noFill/>
          </a:ln>
        </p:spPr>
      </p:pic>
      <p:sp>
        <p:nvSpPr>
          <p:cNvPr id="3" name="Rettangolo 2"/>
          <p:cNvSpPr/>
          <p:nvPr/>
        </p:nvSpPr>
        <p:spPr>
          <a:xfrm>
            <a:off x="-431999" y="2952003"/>
            <a:ext cx="11087996" cy="1583996"/>
          </a:xfrm>
          <a:prstGeom prst="rect">
            <a:avLst/>
          </a:prstGeom>
          <a:solidFill>
            <a:srgbClr val="000000"/>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1403997" y="2797917"/>
            <a:ext cx="7992002" cy="2818080"/>
          </a:xfrm>
          <a:prstGeom prst="rect">
            <a:avLst/>
          </a:prstGeom>
          <a:noFill/>
          <a:ln cap="flat">
            <a:noFill/>
          </a:ln>
        </p:spPr>
        <p:txBody>
          <a:bodyPr vert="horz" wrap="non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7200" b="0" i="0" u="none" strike="noStrike" kern="1200" cap="none" spc="0" baseline="0">
                <a:solidFill>
                  <a:srgbClr val="990099"/>
                </a:solidFill>
                <a:uFillTx/>
                <a:latin typeface="Labtop Superwide Boldish" pitchFamily="34"/>
                <a:ea typeface="Microsoft YaHei" pitchFamily="2"/>
                <a:cs typeface="Lucida Sans" pitchFamily="2"/>
              </a:rPr>
              <a:t>DIGITAL SEMIOTICS</a:t>
            </a:r>
          </a:p>
        </p:txBody>
      </p:sp>
      <p:sp>
        <p:nvSpPr>
          <p:cNvPr id="5" name="CasellaDiTesto 4"/>
          <p:cNvSpPr txBox="1"/>
          <p:nvPr/>
        </p:nvSpPr>
        <p:spPr>
          <a:xfrm>
            <a:off x="3679563" y="4085996"/>
            <a:ext cx="2721236" cy="474253"/>
          </a:xfrm>
          <a:prstGeom prst="rect">
            <a:avLst/>
          </a:prstGeom>
          <a:noFill/>
          <a:ln cap="flat">
            <a:noFill/>
          </a:ln>
        </p:spPr>
        <p:txBody>
          <a:bodyPr vert="horz" wrap="non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600" b="0" i="0" u="none" strike="noStrike" kern="1200" cap="none" spc="0" baseline="0">
                <a:solidFill>
                  <a:srgbClr val="DDDDDD"/>
                </a:solidFill>
                <a:uFillTx/>
                <a:latin typeface="Ubuntu"/>
                <a:ea typeface="Microsoft Sans Serif" pitchFamily="34"/>
                <a:cs typeface="Microsoft Sans Serif" pitchFamily="34"/>
              </a:rPr>
              <a:t>Roberta Iadevaia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9144000" cy="1457635"/>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990099"/>
                </a:solidFill>
                <a:uFillTx/>
                <a:latin typeface="Ubuntu" pitchFamily="34"/>
                <a:ea typeface="Microsoft YaHei" pitchFamily="2"/>
                <a:cs typeface="Lucida Sans" pitchFamily="2"/>
              </a:rPr>
              <a:t>A CLARIFICATION.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990099"/>
                </a:solidFill>
                <a:uFillTx/>
                <a:latin typeface="Ubuntu" pitchFamily="34"/>
                <a:ea typeface="Microsoft YaHei" pitchFamily="2"/>
                <a:cs typeface="Lucida Sans" pitchFamily="2"/>
              </a:rPr>
              <a:t>    THE NOTION OF “TEXT” IN SEMIOTICS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3200" b="1" i="0" u="none" strike="noStrike" kern="1200" cap="none" spc="0" baseline="0">
              <a:solidFill>
                <a:srgbClr val="990099"/>
              </a:solidFill>
              <a:uFillTx/>
              <a:latin typeface="Ubuntu" pitchFamily="34"/>
              <a:ea typeface="Microsoft YaHei" pitchFamily="2"/>
              <a:cs typeface="Lucida Sans" pitchFamily="2"/>
            </a:endParaRP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Rettangolo 6"/>
          <p:cNvSpPr/>
          <p:nvPr/>
        </p:nvSpPr>
        <p:spPr>
          <a:xfrm>
            <a:off x="7992002" y="6876004"/>
            <a:ext cx="1223997" cy="86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8" name="CasellaDiTesto 7"/>
          <p:cNvSpPr txBox="1"/>
          <p:nvPr/>
        </p:nvSpPr>
        <p:spPr>
          <a:xfrm>
            <a:off x="240633" y="2310478"/>
            <a:ext cx="9719441" cy="5429259"/>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TEXT </a:t>
            </a:r>
            <a:r>
              <a:rPr lang="it-IT" sz="2800" b="0" i="0" u="none" strike="noStrike" kern="1200" cap="none" spc="0" baseline="0">
                <a:solidFill>
                  <a:srgbClr val="000000"/>
                </a:solidFill>
                <a:uFillTx/>
                <a:latin typeface="Ubuntu" pitchFamily="34"/>
                <a:ea typeface="Microsoft YaHei" pitchFamily="2"/>
                <a:cs typeface="Lucida Sans" pitchFamily="2"/>
              </a:rPr>
              <a:t>&gt;&gt; any semiotic object with a particular structure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aiming to obtain a particular series of communicative purposes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Text can consist of different media forms (visual text, audiovisual text...)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JEAN-MARIE KLINKENBERG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COGNITIVE SEMIOTICS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439997" y="2230916"/>
            <a:ext cx="7145642" cy="4249079"/>
          </a:xfrm>
          <a:prstGeom prst="rect">
            <a:avLst/>
          </a:prstGeom>
          <a:noFill/>
          <a:ln cap="flat">
            <a:noFill/>
          </a:ln>
        </p:spPr>
      </p:pic>
      <p:sp>
        <p:nvSpPr>
          <p:cNvPr id="8" name="CasellaDiTesto 7"/>
          <p:cNvSpPr txBox="1"/>
          <p:nvPr/>
        </p:nvSpPr>
        <p:spPr>
          <a:xfrm>
            <a:off x="-44110" y="6479996"/>
            <a:ext cx="9627836" cy="88596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STIMULUS</a:t>
            </a:r>
            <a:r>
              <a:rPr lang="it-IT" sz="2800" b="0" i="0" u="none" strike="noStrike" kern="1200" cap="none" spc="0" baseline="0">
                <a:solidFill>
                  <a:srgbClr val="000000"/>
                </a:solidFill>
                <a:uFillTx/>
                <a:latin typeface="Ubuntu" pitchFamily="34"/>
                <a:ea typeface="Microsoft YaHei" pitchFamily="2"/>
                <a:cs typeface="Lucida Sans" pitchFamily="2"/>
              </a:rPr>
              <a:t> = a physical manifestation of the abstract model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of the signifier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CHARLES PEIRCE  |  </a:t>
            </a:r>
            <a:r>
              <a:rPr lang="en-US" sz="3200" b="1" i="0" u="none" strike="noStrike" kern="1200" cap="none" spc="0" baseline="0">
                <a:solidFill>
                  <a:srgbClr val="990099"/>
                </a:solidFill>
                <a:uFillTx/>
                <a:latin typeface="Ubuntu" pitchFamily="34"/>
                <a:ea typeface="Microsoft YaHei" pitchFamily="2"/>
                <a:cs typeface="Lucida Sans" pitchFamily="2"/>
              </a:rPr>
              <a:t>SUBDIVISION OF SIGNS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3200" b="1" i="0" u="none" strike="noStrike" kern="1200" cap="none" spc="0" baseline="0">
              <a:solidFill>
                <a:srgbClr val="990099"/>
              </a:solidFill>
              <a:uFillTx/>
              <a:latin typeface="Ubuntu" pitchFamily="34"/>
              <a:ea typeface="Microsoft YaHei" pitchFamily="2"/>
              <a:cs typeface="Lucida Sans" pitchFamily="2"/>
            </a:endParaRP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Rettangolo 6"/>
          <p:cNvSpPr/>
          <p:nvPr/>
        </p:nvSpPr>
        <p:spPr>
          <a:xfrm>
            <a:off x="7992002" y="6876004"/>
            <a:ext cx="1223997" cy="86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619996" y="1979996"/>
            <a:ext cx="6286317" cy="2095201"/>
          </a:xfrm>
          <a:prstGeom prst="rect">
            <a:avLst/>
          </a:prstGeom>
          <a:noFill/>
          <a:ln cap="flat">
            <a:noFill/>
          </a:ln>
        </p:spPr>
      </p:pic>
      <p:sp>
        <p:nvSpPr>
          <p:cNvPr id="9" name="CasellaDiTesto 8"/>
          <p:cNvSpPr txBox="1"/>
          <p:nvPr/>
        </p:nvSpPr>
        <p:spPr>
          <a:xfrm>
            <a:off x="253746" y="4433761"/>
            <a:ext cx="10966316" cy="36002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90099"/>
                </a:solidFill>
                <a:uFillTx/>
                <a:latin typeface="Ubuntu" pitchFamily="34"/>
                <a:ea typeface="Microsoft YaHei" pitchFamily="2"/>
                <a:cs typeface="Lucida Sans" pitchFamily="2"/>
              </a:rPr>
              <a:t>  Icon</a:t>
            </a:r>
            <a:r>
              <a:rPr lang="it-IT" sz="2400" b="0" i="0" u="none" strike="noStrike" kern="1200" cap="none" spc="0" baseline="0">
                <a:solidFill>
                  <a:srgbClr val="000000"/>
                </a:solidFill>
                <a:uFillTx/>
                <a:latin typeface="Ubuntu" pitchFamily="34"/>
                <a:ea typeface="Microsoft YaHei" pitchFamily="2"/>
                <a:cs typeface="Lucida Sans" pitchFamily="2"/>
              </a:rPr>
              <a:t> &gt;&gt; </a:t>
            </a:r>
            <a:r>
              <a:rPr lang="it-IT" sz="2400" b="1" i="0" u="none" strike="noStrike" kern="1200" cap="none" spc="0" baseline="0">
                <a:solidFill>
                  <a:srgbClr val="000000"/>
                </a:solidFill>
                <a:uFillTx/>
                <a:latin typeface="Ubuntu" pitchFamily="34"/>
                <a:ea typeface="Microsoft YaHei" pitchFamily="2"/>
                <a:cs typeface="Lucida Sans" pitchFamily="2"/>
              </a:rPr>
              <a:t>similarity</a:t>
            </a:r>
            <a:r>
              <a:rPr lang="it-IT" sz="2400" b="0" i="0" u="none" strike="noStrike" kern="1200" cap="none" spc="0" baseline="0">
                <a:solidFill>
                  <a:srgbClr val="000000"/>
                </a:solidFill>
                <a:uFillTx/>
                <a:latin typeface="Ubuntu" pitchFamily="34"/>
                <a:ea typeface="Microsoft YaHei" pitchFamily="2"/>
                <a:cs typeface="Lucida Sans" pitchFamily="2"/>
              </a:rPr>
              <a:t> relationship between signifier and referent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90099"/>
                </a:solidFill>
                <a:uFillTx/>
                <a:latin typeface="Ubuntu" pitchFamily="34"/>
                <a:ea typeface="Microsoft YaHei" pitchFamily="2"/>
                <a:cs typeface="Lucida Sans" pitchFamily="2"/>
              </a:rPr>
              <a:t>  Index</a:t>
            </a:r>
            <a:r>
              <a:rPr lang="it-IT" sz="2400" b="0" i="0" u="none" strike="noStrike" kern="1200" cap="none" spc="0" baseline="0">
                <a:solidFill>
                  <a:srgbClr val="000000"/>
                </a:solidFill>
                <a:uFillTx/>
                <a:latin typeface="Ubuntu" pitchFamily="34"/>
                <a:ea typeface="Microsoft YaHei" pitchFamily="2"/>
                <a:cs typeface="Lucida Sans" pitchFamily="2"/>
              </a:rPr>
              <a:t> &gt;&gt; </a:t>
            </a:r>
            <a:r>
              <a:rPr lang="en-US" sz="2400" b="1" i="0" u="none" strike="noStrike" kern="1200" cap="none" spc="0" baseline="0">
                <a:solidFill>
                  <a:srgbClr val="000000"/>
                </a:solidFill>
                <a:uFillTx/>
                <a:latin typeface="Ubuntu" pitchFamily="34"/>
                <a:ea typeface="Microsoft YaHei" pitchFamily="2"/>
                <a:cs typeface="Lucida Sans" pitchFamily="2"/>
              </a:rPr>
              <a:t>direct</a:t>
            </a:r>
            <a:r>
              <a:rPr lang="it-IT" sz="2400" b="0" i="0" u="none" strike="noStrike" kern="1200" cap="none" spc="0" baseline="0">
                <a:solidFill>
                  <a:srgbClr val="000000"/>
                </a:solidFill>
                <a:uFillTx/>
                <a:latin typeface="Ubuntu" pitchFamily="34"/>
                <a:ea typeface="Microsoft YaHei" pitchFamily="2"/>
                <a:cs typeface="Lucida Sans" pitchFamily="2"/>
              </a:rPr>
              <a:t> relationship between signifier and referent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90099"/>
                </a:solidFill>
                <a:uFillTx/>
                <a:latin typeface="Ubuntu" pitchFamily="34"/>
                <a:ea typeface="Microsoft YaHei" pitchFamily="2"/>
                <a:cs typeface="Lucida Sans" pitchFamily="2"/>
              </a:rPr>
              <a:t>  Symbol</a:t>
            </a:r>
            <a:r>
              <a:rPr lang="it-IT" sz="2400" b="0" i="0" u="none" strike="noStrike" kern="1200" cap="none" spc="0" baseline="0">
                <a:solidFill>
                  <a:srgbClr val="000000"/>
                </a:solidFill>
                <a:uFillTx/>
                <a:latin typeface="Ubuntu" pitchFamily="34"/>
                <a:ea typeface="Microsoft YaHei" pitchFamily="2"/>
                <a:cs typeface="Lucida Sans" pitchFamily="2"/>
              </a:rPr>
              <a:t> &gt;&gt; </a:t>
            </a:r>
            <a:r>
              <a:rPr lang="it-IT" sz="2400" b="1" i="0" u="none" strike="noStrike" kern="1200" cap="none" spc="0" baseline="0">
                <a:solidFill>
                  <a:srgbClr val="000000"/>
                </a:solidFill>
                <a:uFillTx/>
                <a:latin typeface="Ubuntu" pitchFamily="34"/>
                <a:ea typeface="Microsoft YaHei" pitchFamily="2"/>
                <a:cs typeface="Lucida Sans" pitchFamily="2"/>
              </a:rPr>
              <a:t>arbitrary</a:t>
            </a:r>
            <a:r>
              <a:rPr lang="it-IT" sz="2400" b="0" i="0" u="none" strike="noStrike" kern="1200" cap="none" spc="0" baseline="0">
                <a:solidFill>
                  <a:srgbClr val="000000"/>
                </a:solidFill>
                <a:uFillTx/>
                <a:latin typeface="Ubuntu" pitchFamily="34"/>
                <a:ea typeface="Microsoft YaHei" pitchFamily="2"/>
                <a:cs typeface="Lucida Sans" pitchFamily="2"/>
              </a:rPr>
              <a:t> relationship between signifier and referent</a:t>
            </a: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JEAN-MARIE KLINKENBERG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COGNITIVE SEMIOTICS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bright="-10000" contrast="11000"/>
            <a:alphaModFix/>
          </a:blip>
          <a:srcRect t="3591"/>
          <a:stretch>
            <a:fillRect/>
          </a:stretch>
        </p:blipFill>
        <p:spPr>
          <a:xfrm>
            <a:off x="935998" y="2231995"/>
            <a:ext cx="8064002" cy="5327998"/>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JEAN-MARIE KLINKENBERG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COGNITIVE SEMIOTICS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575998" y="2922843"/>
            <a:ext cx="9424647" cy="7176860"/>
          </a:xfrm>
          <a:prstGeom prst="rect">
            <a:avLst/>
          </a:prstGeom>
          <a:noFill/>
          <a:ln cap="flat">
            <a:noFill/>
          </a:ln>
        </p:spPr>
        <p:txBody>
          <a:bodyPr vert="horz" wrap="squar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Focus on the raw </a:t>
            </a:r>
            <a:r>
              <a:rPr lang="it-IT" sz="2800" b="1" i="0" u="none" strike="noStrike" kern="1200" cap="none" spc="0" baseline="0">
                <a:solidFill>
                  <a:srgbClr val="000000"/>
                </a:solidFill>
                <a:uFillTx/>
                <a:latin typeface="Ubuntu" pitchFamily="34"/>
                <a:ea typeface="Microsoft YaHei" pitchFamily="2"/>
                <a:cs typeface="Lucida Sans" pitchFamily="2"/>
              </a:rPr>
              <a:t>material</a:t>
            </a:r>
            <a:r>
              <a:rPr lang="it-IT" sz="2800" b="0" i="0" u="none" strike="noStrike" kern="1200" cap="none" spc="0" baseline="0">
                <a:solidFill>
                  <a:srgbClr val="000000"/>
                </a:solidFill>
                <a:uFillTx/>
                <a:latin typeface="Ubuntu" pitchFamily="34"/>
                <a:ea typeface="Microsoft YaHei" pitchFamily="2"/>
                <a:cs typeface="Lucida Sans" pitchFamily="2"/>
              </a:rPr>
              <a:t> of signs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6000" b="0" i="0" u="none" strike="noStrike" kern="1200" cap="none" spc="0" baseline="0">
                <a:solidFill>
                  <a:srgbClr val="000000"/>
                </a:solidFill>
                <a:uFillTx/>
                <a:latin typeface="Comic Sans MS" pitchFamily="66"/>
                <a:ea typeface="Microsoft YaHei" pitchFamily="2"/>
                <a:cs typeface="Lucida Sans" pitchFamily="2"/>
              </a:rPr>
              <a:t>              Morgue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Comic Sans MS" pitchFamily="66"/>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Reserve of stabilized (conventional) types &gt;&gt;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"good forms" (</a:t>
            </a:r>
            <a:r>
              <a:rPr lang="it-IT" sz="2800" b="0" i="1" u="none" strike="noStrike" kern="1200" cap="none" spc="0" baseline="0">
                <a:solidFill>
                  <a:srgbClr val="000000"/>
                </a:solidFill>
                <a:uFillTx/>
                <a:latin typeface="Ubuntu" pitchFamily="34"/>
                <a:ea typeface="Microsoft YaHei" pitchFamily="2"/>
                <a:cs typeface="Lucida Sans" pitchFamily="2"/>
              </a:rPr>
              <a:t>Gestalten</a:t>
            </a:r>
            <a:r>
              <a:rPr lang="it-IT" sz="2800" b="0" i="0" u="none" strike="noStrike" kern="1200" cap="none" spc="0" baseline="0">
                <a:solidFill>
                  <a:srgbClr val="000000"/>
                </a:solidFill>
                <a:uFillTx/>
                <a:latin typeface="Ubuntu" pitchFamily="34"/>
                <a:ea typeface="Microsoft YaHei" pitchFamily="2"/>
                <a:cs typeface="Lucida Sans" pitchFamily="2"/>
              </a:rPr>
              <a:t>) or </a:t>
            </a:r>
            <a:r>
              <a:rPr lang="it-IT" sz="2800" b="0" i="1" u="none" strike="noStrike" kern="1200" cap="none" spc="0" baseline="0">
                <a:solidFill>
                  <a:srgbClr val="000000"/>
                </a:solidFill>
                <a:uFillTx/>
                <a:latin typeface="Ubuntu" pitchFamily="34"/>
                <a:ea typeface="Microsoft YaHei" pitchFamily="2"/>
                <a:cs typeface="Lucida Sans" pitchFamily="2"/>
              </a:rPr>
              <a:t>profondeur de dispositif</a:t>
            </a:r>
            <a:r>
              <a:rPr lang="it-IT" sz="2800" b="0" i="0" u="none" strike="noStrike" kern="1200" cap="none" spc="0" baseline="0">
                <a:solidFill>
                  <a:srgbClr val="000000"/>
                </a:solidFill>
                <a:uFillTx/>
                <a:latin typeface="Ubuntu" pitchFamily="34"/>
                <a:ea typeface="Microsoft YaHei" pitchFamily="2"/>
                <a:cs typeface="Lucida Sans" pitchFamily="2"/>
              </a:rPr>
              <a:t> (Philippe Bootz)</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6000" b="0" i="0" u="none" strike="noStrike" kern="1200" cap="none" spc="0" baseline="0">
              <a:solidFill>
                <a:srgbClr val="000000"/>
              </a:solidFill>
              <a:uFillTx/>
              <a:latin typeface="Comic Sans MS" pitchFamily="66"/>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1000"/>
                                        <p:tgtEl>
                                          <p:spTgt spid="7">
                                            <p:txEl>
                                              <p:pRg st="4" end="4"/>
                                            </p:txEl>
                                          </p:spTgt>
                                        </p:tgtEl>
                                      </p:cBhvr>
                                    </p:animEffect>
                                  </p:childTnLst>
                                </p:cTn>
                              </p:par>
                              <p:par>
                                <p:cTn id="13" presetClass="entr"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fade">
                                      <p:cBhvr>
                                        <p:cTn id="15"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JEAN-MARIE KLINKENBERG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COGNITIVE SEMIOTICS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20545" y="2376004"/>
            <a:ext cx="19378293" cy="894657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6000" b="0" i="0" u="none" strike="noStrike" kern="1200" cap="none" spc="0" baseline="0">
                <a:solidFill>
                  <a:srgbClr val="000000"/>
                </a:solidFill>
                <a:uFillTx/>
                <a:latin typeface="Comic Sans MS" pitchFamily="66"/>
                <a:ea typeface="Microsoft YaHei" pitchFamily="2"/>
                <a:cs typeface="Lucida Sans" pitchFamily="2"/>
              </a:rPr>
              <a:t>            Morgue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Comic Sans MS" pitchFamily="66"/>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Cultural code</a:t>
            </a:r>
            <a:r>
              <a:rPr lang="it-IT" sz="2800" b="0" i="0" u="none" strike="noStrike" kern="1200" cap="none" spc="0" baseline="0">
                <a:solidFill>
                  <a:srgbClr val="000000"/>
                </a:solidFill>
                <a:uFillTx/>
                <a:latin typeface="Ubuntu" pitchFamily="34"/>
                <a:ea typeface="Microsoft YaHei" pitchFamily="2"/>
                <a:cs typeface="Lucida Sans" pitchFamily="2"/>
              </a:rPr>
              <a:t> (fonts prohibited in certain contexts)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Linguistic code</a:t>
            </a:r>
            <a:r>
              <a:rPr lang="it-IT" sz="2800" b="0" i="0" u="none" strike="noStrike" kern="1200" cap="none" spc="0" baseline="0">
                <a:solidFill>
                  <a:srgbClr val="000000"/>
                </a:solidFill>
                <a:uFillTx/>
                <a:latin typeface="Ubuntu" pitchFamily="34"/>
                <a:ea typeface="Microsoft YaHei" pitchFamily="2"/>
                <a:cs typeface="Lucida Sans" pitchFamily="2"/>
              </a:rPr>
              <a:t> (the set of words)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Plastic code</a:t>
            </a:r>
            <a:r>
              <a:rPr lang="it-IT" sz="2800" b="0" i="0" u="none" strike="noStrike" kern="1200" cap="none" spc="0" baseline="0">
                <a:solidFill>
                  <a:srgbClr val="000000"/>
                </a:solidFill>
                <a:uFillTx/>
                <a:latin typeface="Ubuntu" pitchFamily="34"/>
                <a:ea typeface="Microsoft YaHei" pitchFamily="2"/>
                <a:cs typeface="Lucida Sans" pitchFamily="2"/>
              </a:rPr>
              <a:t> (colors, shapes, texture of the letters)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Typography is a multi-code system.</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code that prevails (</a:t>
            </a:r>
            <a:r>
              <a:rPr lang="it-IT" sz="2800" b="1" i="0" u="none" strike="noStrike" kern="1200" cap="none" spc="0" baseline="0">
                <a:solidFill>
                  <a:srgbClr val="000000"/>
                </a:solidFill>
                <a:uFillTx/>
                <a:latin typeface="Ubuntu" pitchFamily="34"/>
                <a:ea typeface="Microsoft YaHei" pitchFamily="2"/>
                <a:cs typeface="Lucida Sans" pitchFamily="2"/>
              </a:rPr>
              <a:t>semiotic decision</a:t>
            </a:r>
            <a:r>
              <a:rPr lang="it-IT" sz="2800" b="0" i="0" u="none" strike="noStrike" kern="1200" cap="none" spc="0" baseline="0">
                <a:solidFill>
                  <a:srgbClr val="000000"/>
                </a:solidFill>
                <a:uFillTx/>
                <a:latin typeface="Ubuntu" pitchFamily="34"/>
                <a:ea typeface="Microsoft YaHei" pitchFamily="2"/>
                <a:cs typeface="Lucida Sans" pitchFamily="2"/>
              </a:rPr>
              <a:t>) depends on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our goal and our interpretation (&gt;&gt; </a:t>
            </a:r>
            <a:r>
              <a:rPr lang="it-IT" sz="2800" b="0" i="1" u="none" strike="noStrike" kern="1200" cap="none" spc="0" baseline="0">
                <a:solidFill>
                  <a:srgbClr val="000000"/>
                </a:solidFill>
                <a:uFillTx/>
                <a:latin typeface="Ubuntu" pitchFamily="34"/>
                <a:ea typeface="Microsoft YaHei" pitchFamily="2"/>
                <a:cs typeface="Lucida Sans" pitchFamily="2"/>
              </a:rPr>
              <a:t>profondeur de dispositif</a:t>
            </a:r>
            <a:r>
              <a:rPr lang="it-IT" sz="2800" b="0" i="0" u="none" strike="noStrike" kern="1200" cap="none" spc="0" baseline="0">
                <a:solidFill>
                  <a:srgbClr val="000000"/>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6000" b="0" i="0" u="none" strike="noStrike" kern="1200" cap="none" spc="0" baseline="0">
              <a:solidFill>
                <a:srgbClr val="000000"/>
              </a:solidFill>
              <a:uFillTx/>
              <a:latin typeface="Comic Sans MS" pitchFamily="66"/>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1. CONCRETE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EUGEN GOMRINGER  |  </a:t>
            </a:r>
            <a:r>
              <a:rPr lang="en-US" sz="3200" b="1" i="1" u="none" strike="noStrike" kern="1200" cap="none" spc="0" baseline="0">
                <a:solidFill>
                  <a:srgbClr val="990099"/>
                </a:solidFill>
                <a:uFillTx/>
                <a:latin typeface="Ubuntu" pitchFamily="34"/>
                <a:ea typeface="Microsoft YaHei" pitchFamily="2"/>
                <a:cs typeface="Lucida Sans" pitchFamily="2"/>
              </a:rPr>
              <a:t>SCHWEIGEN</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t="20975"/>
          <a:stretch>
            <a:fillRect/>
          </a:stretch>
        </p:blipFill>
        <p:spPr>
          <a:xfrm>
            <a:off x="719998" y="2448004"/>
            <a:ext cx="8568001" cy="443411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1. CONCRETE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EUGEN GOMRINGER  |  </a:t>
            </a:r>
            <a:r>
              <a:rPr lang="en-US" sz="3200" b="1" i="1" u="none" strike="noStrike" kern="1200" cap="none" spc="0" baseline="0">
                <a:solidFill>
                  <a:srgbClr val="990099"/>
                </a:solidFill>
                <a:uFillTx/>
                <a:latin typeface="Ubuntu" pitchFamily="34"/>
                <a:ea typeface="Microsoft YaHei" pitchFamily="2"/>
                <a:cs typeface="Lucida Sans" pitchFamily="2"/>
              </a:rPr>
              <a:t>SCHWEIGEN</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78656" y="2094122"/>
            <a:ext cx="9842089" cy="7493928"/>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All semiotic codes possess: a </a:t>
            </a:r>
            <a:r>
              <a:rPr lang="it-IT" sz="2800" b="1" i="0" u="none" strike="noStrike" kern="1200" cap="none" spc="0" baseline="0">
                <a:solidFill>
                  <a:srgbClr val="000000"/>
                </a:solidFill>
                <a:uFillTx/>
                <a:latin typeface="Ubuntu" pitchFamily="34"/>
                <a:ea typeface="Microsoft YaHei" pitchFamily="2"/>
                <a:cs typeface="Lucida Sans" pitchFamily="2"/>
              </a:rPr>
              <a:t>grammar</a:t>
            </a:r>
            <a:r>
              <a:rPr lang="it-IT" sz="2800" b="0" i="0" u="none" strike="noStrike" kern="1200" cap="none" spc="0" baseline="0">
                <a:solidFill>
                  <a:srgbClr val="000000"/>
                </a:solidFill>
                <a:uFillTx/>
                <a:latin typeface="Ubuntu" pitchFamily="34"/>
                <a:ea typeface="Microsoft YaHei" pitchFamily="2"/>
                <a:cs typeface="Lucida Sans" pitchFamily="2"/>
              </a:rPr>
              <a:t> (the association rules of the signifier's system)</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All grammars are constituted by a </a:t>
            </a:r>
            <a:r>
              <a:rPr lang="it-IT" sz="2800" b="1" i="0" u="none" strike="noStrike" kern="1200" cap="none" spc="0" baseline="0">
                <a:solidFill>
                  <a:srgbClr val="000000"/>
                </a:solidFill>
                <a:uFillTx/>
                <a:latin typeface="Ubuntu" pitchFamily="34"/>
                <a:ea typeface="Microsoft YaHei" pitchFamily="2"/>
                <a:cs typeface="Lucida Sans" pitchFamily="2"/>
              </a:rPr>
              <a:t>vocabulary</a:t>
            </a:r>
            <a:r>
              <a:rPr lang="it-IT" sz="2800" b="0" i="0" u="none" strike="noStrike" kern="1200" cap="none" spc="0" baseline="0">
                <a:solidFill>
                  <a:srgbClr val="000000"/>
                </a:solidFill>
                <a:uFillTx/>
                <a:latin typeface="Ubuntu" pitchFamily="34"/>
                <a:ea typeface="Microsoft YaHei" pitchFamily="2"/>
                <a:cs typeface="Lucida Sans" pitchFamily="2"/>
              </a:rPr>
              <a:t> (the set of elements present in the code), and a </a:t>
            </a:r>
            <a:r>
              <a:rPr lang="it-IT" sz="2800" b="1" i="0" u="none" strike="noStrike" kern="1200" cap="none" spc="0" baseline="0">
                <a:solidFill>
                  <a:srgbClr val="000000"/>
                </a:solidFill>
                <a:uFillTx/>
                <a:latin typeface="Ubuntu" pitchFamily="34"/>
                <a:ea typeface="Microsoft YaHei" pitchFamily="2"/>
                <a:cs typeface="Lucida Sans" pitchFamily="2"/>
              </a:rPr>
              <a:t>syntax</a:t>
            </a:r>
            <a:r>
              <a:rPr lang="it-IT" sz="2800" b="0" i="0" u="none" strike="noStrike" kern="1200" cap="none" spc="0" baseline="0">
                <a:solidFill>
                  <a:srgbClr val="000000"/>
                </a:solidFill>
                <a:uFillTx/>
                <a:latin typeface="Ubuntu" pitchFamily="34"/>
                <a:ea typeface="Microsoft YaHei" pitchFamily="2"/>
                <a:cs typeface="Lucida Sans" pitchFamily="2"/>
              </a:rPr>
              <a:t> (the rules for the association of these elements)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Vocabulary &gt;&gt; </a:t>
            </a:r>
            <a:r>
              <a:rPr lang="it-IT" sz="2800" b="1" i="0" u="none" strike="noStrike" kern="1200" cap="none" spc="0" baseline="0">
                <a:solidFill>
                  <a:srgbClr val="000000"/>
                </a:solidFill>
                <a:uFillTx/>
                <a:latin typeface="Ubuntu" pitchFamily="34"/>
                <a:ea typeface="Microsoft YaHei" pitchFamily="2"/>
                <a:cs typeface="Lucida Sans" pitchFamily="2"/>
              </a:rPr>
              <a:t>paradigmatic axis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Syntax &gt;&gt; </a:t>
            </a:r>
            <a:r>
              <a:rPr lang="it-IT" sz="2800" b="1" i="0" u="none" strike="noStrike" kern="1200" cap="none" spc="0" baseline="0">
                <a:solidFill>
                  <a:srgbClr val="000000"/>
                </a:solidFill>
                <a:uFillTx/>
                <a:latin typeface="Ubuntu" pitchFamily="34"/>
                <a:ea typeface="Microsoft YaHei" pitchFamily="2"/>
                <a:cs typeface="Lucida Sans" pitchFamily="2"/>
              </a:rPr>
              <a:t>syntagmatic axis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1. CONCRETE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EUGEN GOMRINGER  |  </a:t>
            </a:r>
            <a:r>
              <a:rPr lang="en-US" sz="3200" b="1" i="1" u="none" strike="noStrike" kern="1200" cap="none" spc="0" baseline="0">
                <a:solidFill>
                  <a:srgbClr val="990099"/>
                </a:solidFill>
                <a:uFillTx/>
                <a:latin typeface="Ubuntu" pitchFamily="34"/>
                <a:ea typeface="Microsoft YaHei" pitchFamily="2"/>
                <a:cs typeface="Lucida Sans" pitchFamily="2"/>
              </a:rPr>
              <a:t>SCHWEIGEN</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226140" y="1583996"/>
            <a:ext cx="64920918" cy="8348526"/>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Gomringer's definition of </a:t>
            </a:r>
            <a:r>
              <a:rPr lang="it-IT" sz="2800" b="1" i="0" u="none" strike="noStrike" kern="1200" cap="none" spc="0" baseline="0">
                <a:solidFill>
                  <a:srgbClr val="000000"/>
                </a:solidFill>
                <a:uFillTx/>
                <a:latin typeface="Ubuntu" pitchFamily="34"/>
                <a:ea typeface="Microsoft YaHei" pitchFamily="2"/>
                <a:cs typeface="Lucida Sans" pitchFamily="2"/>
              </a:rPr>
              <a:t>constellation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200" b="0" i="0" u="none" strike="noStrike" kern="1200" cap="none" spc="0" baseline="0">
                <a:solidFill>
                  <a:srgbClr val="000000"/>
                </a:solidFill>
                <a:uFillTx/>
                <a:latin typeface="Ubuntu" pitchFamily="34"/>
                <a:ea typeface="Microsoft YaHei" pitchFamily="2"/>
                <a:cs typeface="Lucida Sans" pitchFamily="2"/>
              </a:rPr>
              <a:t>Our languages are on the road to formal simplification, abbreviated,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restricted forms of language are emerging. The content of a sentence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is often conveyed in a single word. Longer statements are often represented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by small groups of letters. Moreover, there is a tendency among languages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for the many to be replaced by a few which are generally valid. Does this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restricted and simplified use of language and writing mean the end of poetry?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Certainly not. Restriction in the best sense-concentration and simplification-</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is the very essence of poetry.</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The constellation is the simplest possible kind of configuration in poetry,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which has for its basic unit the word, it encloses a group of words </a:t>
            </a:r>
            <a:br>
              <a:rPr lang="it-IT" sz="2200" b="0" i="0" u="none" strike="noStrike" kern="1200" cap="none" spc="0" baseline="0">
                <a:solidFill>
                  <a:srgbClr val="000000"/>
                </a:solidFill>
                <a:uFillTx/>
                <a:latin typeface="Ubuntu" pitchFamily="34"/>
                <a:ea typeface="Microsoft YaHei" pitchFamily="2"/>
                <a:cs typeface="Lucida Sans" pitchFamily="2"/>
              </a:rPr>
            </a:br>
            <a:r>
              <a:rPr lang="it-IT" sz="2200" b="0" i="0" u="none" strike="noStrike" kern="1200" cap="none" spc="0" baseline="0">
                <a:solidFill>
                  <a:srgbClr val="000000"/>
                </a:solidFill>
                <a:uFillTx/>
                <a:latin typeface="Ubuntu" pitchFamily="34"/>
                <a:ea typeface="Microsoft YaHei" pitchFamily="2"/>
                <a:cs typeface="Lucida Sans" pitchFamily="2"/>
              </a:rPr>
              <a:t>as if it were drawing stars together to form a cluster.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200" b="0" i="0" u="none" strike="noStrike" kern="1200" cap="none" spc="0" baseline="0">
              <a:solidFill>
                <a:srgbClr val="000000"/>
              </a:solidFill>
              <a:uFillTx/>
              <a:latin typeface="Ubuntu" pitchFamily="34"/>
              <a:ea typeface="Microsoft YaHei" pitchFamily="2"/>
              <a:cs typeface="Lucida Sans" pitchFamily="2"/>
            </a:endParaRPr>
          </a:p>
          <a:p>
            <a:pPr marL="0" marR="708842"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Ubuntu" pitchFamily="34"/>
                <a:ea typeface="Microsoft YaHei" pitchFamily="2"/>
                <a:cs typeface="Lucida Sans" pitchFamily="2"/>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8" name="CasellaDiTesto 7"/>
          <p:cNvSpPr txBox="1"/>
          <p:nvPr/>
        </p:nvSpPr>
        <p:spPr>
          <a:xfrm>
            <a:off x="2768044" y="6839995"/>
            <a:ext cx="7795077" cy="620996"/>
          </a:xfrm>
          <a:prstGeom prst="rect">
            <a:avLst/>
          </a:prstGeom>
          <a:noFill/>
          <a:ln cap="flat">
            <a:noFill/>
          </a:ln>
        </p:spPr>
        <p:txBody>
          <a:bodyPr vert="horz" wrap="none" lIns="90004" tIns="44997" rIns="90004" bIns="44997" anchor="t" anchorCtr="0" compatLnSpc="0">
            <a:spAutoFit/>
          </a:bodyPr>
          <a:lstStyle/>
          <a:p>
            <a:pPr marL="0" marR="708842"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Ubuntu" pitchFamily="34"/>
                <a:ea typeface="Microsoft YaHei" pitchFamily="2"/>
                <a:cs typeface="Lucida Sans" pitchFamily="2"/>
              </a:rPr>
              <a:t>   Eugen Gomringer, “From Line to Constellation” (1954)</a:t>
            </a:r>
          </a:p>
          <a:p>
            <a:pPr marL="0" marR="708842"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Ubuntu" pitchFamily="34"/>
                <a:ea typeface="Microsoft YaHei" pitchFamily="2"/>
                <a:cs typeface="Lucida Sans" pitchFamily="2"/>
              </a:rPr>
              <a:t>from </a:t>
            </a:r>
            <a:r>
              <a:rPr lang="en-GB" sz="1800" b="0" i="1" u="none" strike="noStrike" kern="1200" cap="none" spc="0" baseline="0">
                <a:solidFill>
                  <a:srgbClr val="000000"/>
                </a:solidFill>
                <a:uFillTx/>
                <a:latin typeface="Ubuntu" pitchFamily="34"/>
                <a:ea typeface="Microsoft YaHei" pitchFamily="2"/>
                <a:cs typeface="Lucida Sans" pitchFamily="2"/>
              </a:rPr>
              <a:t>Concrete Poetry: A World View</a:t>
            </a:r>
            <a:r>
              <a:rPr lang="it-IT" sz="1800" b="0" i="0" u="none" strike="noStrike" kern="1200" cap="none" spc="0" baseline="0">
                <a:solidFill>
                  <a:srgbClr val="000000"/>
                </a:solidFill>
                <a:uFillTx/>
                <a:latin typeface="Ubuntu" pitchFamily="34"/>
                <a:ea typeface="Microsoft YaHei" pitchFamily="2"/>
                <a:cs typeface="Lucida Sans" pitchFamily="2"/>
              </a:rPr>
              <a:t>, Indiana University Press, 1968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1. CONCRETE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EUGEN GOMRINGER  |  </a:t>
            </a:r>
            <a:r>
              <a:rPr lang="en-US" sz="3200" b="1" i="1" u="none" strike="noStrike" kern="1200" cap="none" spc="0" baseline="0">
                <a:solidFill>
                  <a:srgbClr val="990099"/>
                </a:solidFill>
                <a:uFillTx/>
                <a:latin typeface="Ubuntu" pitchFamily="34"/>
                <a:ea typeface="Microsoft YaHei" pitchFamily="2"/>
                <a:cs typeface="Lucida Sans" pitchFamily="2"/>
              </a:rPr>
              <a:t>SCHWEIGEN</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503998" y="2094122"/>
            <a:ext cx="9361892" cy="7493928"/>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So, in Concrete Poetry...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basic unit remains the word (linguistic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but the grammar is not based on syntactic rules,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but on plastic ones &gt;&gt;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Linguistic vocabulary</a:t>
            </a:r>
            <a:r>
              <a:rPr lang="it-IT" sz="2800" b="0" i="0" u="none" strike="noStrike" kern="1200" cap="none" spc="0" baseline="0">
                <a:solidFill>
                  <a:srgbClr val="000000"/>
                </a:solidFill>
                <a:uFillTx/>
                <a:latin typeface="Ubuntu" pitchFamily="34"/>
                <a:ea typeface="Microsoft YaHei" pitchFamily="2"/>
                <a:cs typeface="Lucida Sans" pitchFamily="2"/>
              </a:rPr>
              <a:t> &amp;&amp; </a:t>
            </a:r>
            <a:r>
              <a:rPr lang="it-IT" sz="2800" b="1" i="0" u="none" strike="noStrike" kern="1200" cap="none" spc="0" baseline="0">
                <a:solidFill>
                  <a:srgbClr val="000000"/>
                </a:solidFill>
                <a:uFillTx/>
                <a:latin typeface="Ubuntu" pitchFamily="34"/>
                <a:ea typeface="Microsoft YaHei" pitchFamily="2"/>
                <a:cs typeface="Lucida Sans" pitchFamily="2"/>
              </a:rPr>
              <a:t>plastic syntax</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INDEX</a:t>
            </a:r>
          </a:p>
        </p:txBody>
      </p:sp>
      <p:sp>
        <p:nvSpPr>
          <p:cNvPr id="4" name="CasellaDiTesto 3"/>
          <p:cNvSpPr txBox="1"/>
          <p:nvPr/>
        </p:nvSpPr>
        <p:spPr>
          <a:xfrm>
            <a:off x="575998" y="2310121"/>
            <a:ext cx="9082524" cy="5960178"/>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What is Semiotics and what is it for</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Different notions of sign:</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Ferdinand de Saussure's Structural Semiotics</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Charles Peirce's Unlimited Semiosis</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Umberto Eco's Interpretive Semiotics</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Jean-Marie Klinkenberg's Cognitive Semiotics</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CasellaDiTesto 5"/>
          <p:cNvSpPr txBox="1"/>
          <p:nvPr/>
        </p:nvSpPr>
        <p:spPr>
          <a:xfrm>
            <a:off x="503998" y="1367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INTRODUCTION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1. CONCRETE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EUGEN GOMRINGER  |  </a:t>
            </a:r>
            <a:r>
              <a:rPr lang="en-US" sz="3200" b="1" i="1" u="none" strike="noStrike" kern="1200" cap="none" spc="0" baseline="0">
                <a:solidFill>
                  <a:srgbClr val="990099"/>
                </a:solidFill>
                <a:uFillTx/>
                <a:latin typeface="Ubuntu" pitchFamily="34"/>
                <a:ea typeface="Microsoft YaHei" pitchFamily="2"/>
                <a:cs typeface="Lucida Sans" pitchFamily="2"/>
              </a:rPr>
              <a:t>SCHWEIGEN</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t="20975"/>
          <a:stretch>
            <a:fillRect/>
          </a:stretch>
        </p:blipFill>
        <p:spPr>
          <a:xfrm>
            <a:off x="1439997" y="1943996"/>
            <a:ext cx="6767995" cy="3502435"/>
          </a:xfrm>
          <a:prstGeom prst="rect">
            <a:avLst/>
          </a:prstGeom>
          <a:noFill/>
          <a:ln cap="flat">
            <a:noFill/>
          </a:ln>
        </p:spPr>
      </p:pic>
      <p:sp>
        <p:nvSpPr>
          <p:cNvPr id="8" name="CasellaDiTesto 7"/>
          <p:cNvSpPr txBox="1"/>
          <p:nvPr/>
        </p:nvSpPr>
        <p:spPr>
          <a:xfrm>
            <a:off x="196641" y="4607999"/>
            <a:ext cx="26083625" cy="3158319"/>
          </a:xfrm>
          <a:prstGeom prst="rect">
            <a:avLst/>
          </a:prstGeom>
          <a:noFill/>
          <a:ln cap="flat">
            <a:noFill/>
          </a:ln>
        </p:spPr>
        <p:txBody>
          <a:bodyPr vert="horz" wrap="squar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Linguistic code: idea of repetition...</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Plastic code: a frame, a tomb...</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Focus on the </a:t>
            </a:r>
            <a:r>
              <a:rPr lang="it-IT" sz="2800" b="1" i="0" u="none" strike="noStrike" kern="1200" cap="none" spc="0" baseline="0">
                <a:solidFill>
                  <a:srgbClr val="000000"/>
                </a:solidFill>
                <a:uFillTx/>
                <a:latin typeface="Ubuntu" pitchFamily="34"/>
                <a:ea typeface="Microsoft YaHei" pitchFamily="2"/>
                <a:cs typeface="Lucida Sans" pitchFamily="2"/>
              </a:rPr>
              <a:t>raw material </a:t>
            </a:r>
            <a:r>
              <a:rPr lang="it-IT" sz="2800" b="0" i="0" u="none" strike="noStrike" kern="1200" cap="none" spc="0" baseline="0">
                <a:solidFill>
                  <a:srgbClr val="000000"/>
                </a:solidFill>
                <a:uFillTx/>
                <a:latin typeface="Ubuntu" pitchFamily="34"/>
                <a:ea typeface="Microsoft YaHei" pitchFamily="2"/>
                <a:cs typeface="Lucida Sans" pitchFamily="2"/>
              </a:rPr>
              <a:t>of language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(visual and plastic aspect of the linguistic code) will lead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to pay attention also to the </a:t>
            </a:r>
            <a:r>
              <a:rPr lang="it-IT" sz="2800" b="1" i="0" u="none" strike="noStrike" kern="1200" cap="none" spc="0" baseline="0">
                <a:solidFill>
                  <a:srgbClr val="000000"/>
                </a:solidFill>
                <a:uFillTx/>
                <a:latin typeface="Ubuntu" pitchFamily="34"/>
                <a:ea typeface="Microsoft YaHei" pitchFamily="2"/>
                <a:cs typeface="Lucida Sans" pitchFamily="2"/>
              </a:rPr>
              <a:t>supports</a:t>
            </a:r>
            <a:r>
              <a:rPr lang="it-IT" sz="2800" b="0" i="0" u="none" strike="noStrike" kern="1200" cap="none" spc="0" baseline="0">
                <a:solidFill>
                  <a:srgbClr val="000000"/>
                </a:solidFill>
                <a:uFillTx/>
                <a:latin typeface="Ubuntu" pitchFamily="34"/>
                <a:ea typeface="Microsoft YaHei" pitchFamily="2"/>
                <a:cs typeface="Lucida Sans" pitchFamily="2"/>
              </a:rPr>
              <a:t> that convey poetry...</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Class="entr"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527246"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431999" y="3096002"/>
            <a:ext cx="9390421" cy="6048856"/>
          </a:xfrm>
          <a:prstGeom prst="rect">
            <a:avLst/>
          </a:prstGeom>
          <a:noFill/>
          <a:ln cap="flat">
            <a:noFill/>
          </a:ln>
        </p:spPr>
        <p:txBody>
          <a:bodyPr vert="horz" wrap="squar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first digital anthology of poems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Made on Apple IIe</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Programmed work (Apple BASIC)</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As the result depends on the technical execution context, it will not always be identical (</a:t>
            </a:r>
            <a:r>
              <a:rPr lang="it-IT" sz="2800" b="1" i="0" u="none" strike="noStrike" kern="1200" cap="none" spc="0" baseline="0">
                <a:solidFill>
                  <a:srgbClr val="000000"/>
                </a:solidFill>
                <a:uFillTx/>
                <a:latin typeface="Ubuntu" pitchFamily="34"/>
                <a:ea typeface="Microsoft YaHei" pitchFamily="2"/>
                <a:cs typeface="Lucida Sans" pitchFamily="2"/>
              </a:rPr>
              <a:t>lability</a:t>
            </a:r>
            <a:r>
              <a:rPr lang="it-IT" sz="2800" b="0" i="0" u="none" strike="noStrike" kern="1200" cap="none" spc="0" baseline="0">
                <a:solidFill>
                  <a:srgbClr val="000000"/>
                </a:solidFill>
                <a:uFillTx/>
                <a:latin typeface="Ubuntu" pitchFamily="34"/>
                <a:ea typeface="Microsoft YaHei" pitchFamily="2"/>
                <a:cs typeface="Lucida Sans" pitchFamily="2"/>
              </a:rPr>
              <a:t>)</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Autor of programmed work is a </a:t>
            </a:r>
            <a:r>
              <a:rPr lang="it-IT" sz="2800" b="1" i="0" u="none" strike="noStrike" kern="1200" cap="none" spc="0" baseline="0">
                <a:solidFill>
                  <a:srgbClr val="000000"/>
                </a:solidFill>
                <a:uFillTx/>
                <a:latin typeface="Ubuntu" pitchFamily="34"/>
                <a:ea typeface="Microsoft YaHei" pitchFamily="2"/>
                <a:cs typeface="Lucida Sans" pitchFamily="2"/>
              </a:rPr>
              <a:t>meta-author</a:t>
            </a:r>
            <a:r>
              <a:rPr lang="it-IT" sz="2800" b="0" i="0" u="none" strike="noStrike" kern="1200" cap="none" spc="0" baseline="0">
                <a:solidFill>
                  <a:srgbClr val="000000"/>
                </a:solidFill>
                <a:uFillTx/>
                <a:latin typeface="Ubuntu" pitchFamily="34"/>
                <a:ea typeface="Microsoft YaHei" pitchFamily="2"/>
                <a:cs typeface="Lucida Sans" pitchFamily="2"/>
              </a:rPr>
              <a:t> and is in the same situation as the reader</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1" u="none" strike="noStrike" kern="1200" cap="none" spc="0" baseline="0">
                <a:solidFill>
                  <a:srgbClr val="000000"/>
                </a:solidFill>
                <a:uFillTx/>
                <a:latin typeface="Ubuntu" pitchFamily="34"/>
                <a:ea typeface="Microsoft YaHei" pitchFamily="2"/>
                <a:cs typeface="Lucida Sans" pitchFamily="2"/>
              </a:rPr>
              <a:t>Intentio auctoris</a:t>
            </a:r>
            <a:r>
              <a:rPr lang="it-IT" sz="2800" b="0" i="0" u="none" strike="noStrike" kern="1200" cap="none" spc="0" baseline="0">
                <a:solidFill>
                  <a:srgbClr val="000000"/>
                </a:solidFill>
                <a:uFillTx/>
                <a:latin typeface="Ubuntu" pitchFamily="34"/>
                <a:ea typeface="Microsoft YaHei" pitchFamily="2"/>
                <a:cs typeface="Lucida Sans" pitchFamily="2"/>
              </a:rPr>
              <a:t> is problematized</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Lability is reproductive &gt;&gt; </a:t>
            </a:r>
            <a:r>
              <a:rPr lang="it-IT" sz="2800" b="1" i="0" u="none" strike="noStrike" kern="1200" cap="none" spc="0" baseline="0">
                <a:solidFill>
                  <a:srgbClr val="000000"/>
                </a:solidFill>
                <a:uFillTx/>
                <a:latin typeface="Ubuntu" pitchFamily="34"/>
                <a:ea typeface="Microsoft YaHei" pitchFamily="2"/>
                <a:cs typeface="Lucida Sans" pitchFamily="2"/>
              </a:rPr>
              <a:t>meta-reading</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childTnLst>
                                </p:cTn>
                              </p:par>
                              <p:par>
                                <p:cTn id="8" presetClass="entr"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1000"/>
                                        <p:tgtEl>
                                          <p:spTgt spid="7">
                                            <p:txEl>
                                              <p:pRg st="5" end="5"/>
                                            </p:txEl>
                                          </p:spTgt>
                                        </p:tgtEl>
                                      </p:cBhvr>
                                    </p:animEffect>
                                  </p:childTnLst>
                                </p:cTn>
                              </p:par>
                              <p:par>
                                <p:cTn id="11" presetClass="entr"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1000"/>
                                        <p:tgtEl>
                                          <p:spTgt spid="7">
                                            <p:txEl>
                                              <p:pRg st="6" end="6"/>
                                            </p:txEl>
                                          </p:spTgt>
                                        </p:tgtEl>
                                      </p:cBhvr>
                                    </p:animEffect>
                                  </p:childTnLst>
                                </p:cTn>
                              </p:par>
                              <p:par>
                                <p:cTn id="14" presetClass="entr"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fade">
                                      <p:cBhvr>
                                        <p:cTn id="16"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5" name="CasellaDiTesto 5"/>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firstscreening">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6454" y="2664927"/>
            <a:ext cx="6651098" cy="456075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interactiveSeq">
                <p:stCondLst>
                  <p:cond evt="onClick" delay="0">
                    <p:tgtEl>
                      <p:spTgt spid="6"/>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6"/>
                                        </p:tgtEl>
                                      </p:cBhvr>
                                    </p:cmd>
                                  </p:childTnLst>
                                </p:cTn>
                              </p:par>
                            </p:childTnLst>
                          </p:cTn>
                        </p:par>
                      </p:childTnLst>
                    </p:cTn>
                  </p:par>
                </p:childTnLst>
              </p:cTn>
              <p:nextCondLst>
                <p:cond evt="onClick" delay="0">
                  <p:tgtEl>
                    <p:spTgt spid="6"/>
                  </p:tgtEl>
                </p:cond>
              </p:nextCondLst>
            </p:seq>
            <p:video>
              <p:cMediaNode>
                <p:cTn id="7">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382121"/>
            <a:ext cx="8651641" cy="109364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Repetition</a:t>
            </a:r>
            <a:r>
              <a:rPr lang="it-IT" sz="2800" b="0" i="0" u="none" strike="noStrike" kern="1200" cap="none" spc="0" baseline="0">
                <a:solidFill>
                  <a:srgbClr val="000000"/>
                </a:solidFill>
                <a:uFillTx/>
                <a:latin typeface="Ubuntu" pitchFamily="34"/>
                <a:ea typeface="Microsoft YaHei" pitchFamily="2"/>
                <a:cs typeface="Lucida Sans" pitchFamily="2"/>
              </a:rPr>
              <a:t> (rhetorical figure)</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363602" y="3024003"/>
            <a:ext cx="8708398" cy="119520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800" b="0" i="1" u="none" strike="noStrike" kern="1200" cap="none" spc="0" baseline="0">
                <a:solidFill>
                  <a:srgbClr val="990099"/>
                </a:solidFill>
                <a:uFillTx/>
                <a:latin typeface="Ubuntu" pitchFamily="34"/>
                <a:ea typeface="Microsoft YaHei" pitchFamily="2"/>
                <a:cs typeface="Lucida Sans" pitchFamily="2"/>
              </a:rPr>
              <a:t>EPIZEUXIS</a:t>
            </a: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repetition of a word or phrase </a:t>
            </a:r>
            <a:br>
              <a:rPr lang="it-IT" sz="24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in immediate succession</a:t>
            </a:r>
          </a:p>
        </p:txBody>
      </p:sp>
      <p:sp>
        <p:nvSpPr>
          <p:cNvPr id="6" name="CasellaDiTesto 5"/>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515996" y="5039999"/>
            <a:ext cx="3259799" cy="2403363"/>
          </a:xfrm>
          <a:prstGeom prst="rect">
            <a:avLst/>
          </a:prstGeom>
          <a:noFill/>
          <a:ln cap="flat">
            <a:noFill/>
          </a:ln>
        </p:spPr>
      </p:pic>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5147998" y="3906719"/>
            <a:ext cx="1102318" cy="3509275"/>
          </a:xfrm>
          <a:prstGeom prst="rect">
            <a:avLst/>
          </a:prstGeom>
          <a:noFill/>
          <a:ln cap="flat">
            <a:noFill/>
          </a:ln>
        </p:spPr>
      </p:pic>
      <p:pic>
        <p:nvPicPr>
          <p:cNvPr id="9"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6515996" y="2460961"/>
            <a:ext cx="3240002" cy="2471037"/>
          </a:xfrm>
          <a:prstGeom prst="rect">
            <a:avLst/>
          </a:prstGeom>
          <a:noFill/>
          <a:ln cap="flat">
            <a:noFill/>
          </a:ln>
        </p:spPr>
      </p:pic>
      <p:pic>
        <p:nvPicPr>
          <p:cNvPr id="10" name="">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395999" y="3941283"/>
            <a:ext cx="4525557" cy="345600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382121"/>
            <a:ext cx="8651641" cy="109364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Repetition</a:t>
            </a:r>
            <a:r>
              <a:rPr lang="it-IT" sz="2800" b="0" i="0" u="none" strike="noStrike" kern="1200" cap="none" spc="0" baseline="0">
                <a:solidFill>
                  <a:srgbClr val="000000"/>
                </a:solidFill>
                <a:uFillTx/>
                <a:latin typeface="Ubuntu" pitchFamily="34"/>
                <a:ea typeface="Microsoft YaHei" pitchFamily="2"/>
                <a:cs typeface="Lucida Sans" pitchFamily="2"/>
              </a:rPr>
              <a:t> (rhetorical figure)</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363602" y="3024003"/>
            <a:ext cx="8708398" cy="119520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1" u="none" strike="noStrike" kern="1200" cap="none" spc="0" baseline="0">
                <a:solidFill>
                  <a:srgbClr val="990099"/>
                </a:solidFill>
                <a:uFillTx/>
                <a:latin typeface="Ubuntu" pitchFamily="34"/>
                <a:ea typeface="Microsoft YaHei" pitchFamily="2"/>
                <a:cs typeface="Lucida Sans" pitchFamily="2"/>
              </a:rPr>
              <a:t>DIACOPE</a:t>
            </a:r>
            <a:r>
              <a:rPr lang="it-IT" sz="2400" b="0" i="0" u="none" strike="noStrike" kern="1200" cap="none" spc="0" baseline="0">
                <a:solidFill>
                  <a:srgbClr val="000000"/>
                </a:solidFill>
                <a:uFillTx/>
                <a:latin typeface="Ubuntu" pitchFamily="34"/>
                <a:ea typeface="Microsoft YaHei" pitchFamily="2"/>
                <a:cs typeface="Lucida Sans" pitchFamily="2"/>
              </a:rPr>
              <a:t>  repetition of a word with one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or two intervening words</a:t>
            </a:r>
          </a:p>
        </p:txBody>
      </p:sp>
      <p:sp>
        <p:nvSpPr>
          <p:cNvPr id="6" name="CasellaDiTesto 5"/>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248000" y="3600001"/>
            <a:ext cx="5471998" cy="3797274"/>
          </a:xfrm>
          <a:prstGeom prst="rect">
            <a:avLst/>
          </a:prstGeom>
          <a:noFill/>
          <a:ln cap="flat">
            <a:noFill/>
          </a:ln>
        </p:spPr>
      </p:pic>
      <p:pic>
        <p:nvPicPr>
          <p:cNvPr id="8" name="FSdiacope2">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3998" y="4394734"/>
            <a:ext cx="3211354" cy="2207800"/>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interactiveSeq">
                <p:stCondLst>
                  <p:cond evt="onClick" delay="0">
                    <p:tgtEl>
                      <p:spTgt spid="8"/>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8"/>
                                        </p:tgtEl>
                                      </p:cBhvr>
                                    </p:cmd>
                                  </p:childTnLst>
                                </p:cTn>
                              </p:par>
                            </p:childTnLst>
                          </p:cTn>
                        </p:par>
                      </p:childTnLst>
                    </p:cTn>
                  </p:par>
                </p:childTnLst>
              </p:cTn>
              <p:nextCondLst>
                <p:cond evt="onClick" delay="0">
                  <p:tgtEl>
                    <p:spTgt spid="8"/>
                  </p:tgtEl>
                </p:cond>
              </p:nextCondLst>
            </p:seq>
            <p:video>
              <p:cMediaNode>
                <p:cTn id="7">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664003"/>
            <a:ext cx="9082524" cy="557687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Repetition</a:t>
            </a:r>
            <a:r>
              <a:rPr lang="it-IT" sz="2800" b="0" i="0" u="none" strike="noStrike" kern="1200" cap="none" spc="0" baseline="0">
                <a:solidFill>
                  <a:srgbClr val="000000"/>
                </a:solidFill>
                <a:uFillTx/>
                <a:latin typeface="Ubuntu" pitchFamily="34"/>
                <a:ea typeface="Microsoft YaHei" pitchFamily="2"/>
                <a:cs typeface="Lucida Sans" pitchFamily="2"/>
              </a:rPr>
              <a:t> &gt;&gt; rhetorical effects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To achieve Calligrams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(link to visual and concrete poetry)</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To visually reinforce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the linguistic meaning</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To reach a paradoxical effect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8712000" y="2231995"/>
            <a:ext cx="647998" cy="2062438"/>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263996" y="4373995"/>
            <a:ext cx="1439997" cy="1098002"/>
          </a:xfrm>
          <a:prstGeom prst="rect">
            <a:avLst/>
          </a:prstGeom>
          <a:noFill/>
          <a:ln cap="flat">
            <a:noFill/>
          </a:ln>
        </p:spPr>
      </p:pic>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7884359" y="4392000"/>
            <a:ext cx="1475640" cy="1087916"/>
          </a:xfrm>
          <a:prstGeom prst="rect">
            <a:avLst/>
          </a:prstGeom>
          <a:noFill/>
          <a:ln cap="flat">
            <a:noFill/>
          </a:ln>
        </p:spPr>
      </p:pic>
      <p:pic>
        <p:nvPicPr>
          <p:cNvPr id="9" name="">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7164360" y="5739478"/>
            <a:ext cx="2195638" cy="1676515"/>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246732" y="2448004"/>
            <a:ext cx="9082524" cy="7936361"/>
          </a:xfrm>
          <a:prstGeom prst="rect">
            <a:avLst/>
          </a:prstGeom>
          <a:noFill/>
          <a:ln cap="flat">
            <a:noFill/>
          </a:ln>
        </p:spPr>
        <p:txBody>
          <a:bodyPr vert="horz" wrap="non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Lateral sliding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print tradition</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Flashing on the same line</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poetry</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Vertical scrolling</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film conventions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9"/>
          <a:stretch>
            <a:fillRect/>
          </a:stretch>
        </p:blipFill>
        <p:spPr>
          <a:xfrm>
            <a:off x="6335996" y="4279675"/>
            <a:ext cx="1943996" cy="1336322"/>
          </a:xfrm>
          <a:prstGeom prst="rect">
            <a:avLst/>
          </a:prstGeom>
          <a:solidFill>
            <a:srgbClr val="CFE7F5"/>
          </a:solidFill>
          <a:ln w="0" cap="flat">
            <a:solidFill>
              <a:srgbClr val="808080"/>
            </a:solidFill>
            <a:prstDash val="solid"/>
            <a:miter/>
          </a:ln>
        </p:spPr>
      </p:pic>
      <p:pic>
        <p:nvPicPr>
          <p:cNvPr id="7" name="">
            <a:extLst>
              <a:ext uri="{FF2B5EF4-FFF2-40B4-BE49-F238E27FC236}">
                <a16:creationId xmlns:a16="http://schemas.microsoft.com/office/drawing/2014/main" id="{00000000-0000-0000-0000-000000000000}"/>
              </a:ext>
            </a:extLst>
          </p:cNvPr>
          <p:cNvPicPr>
            <a:picLocks noChangeAspect="1"/>
          </p:cNvPicPr>
          <p:nvPr>
            <a:videoFile r:link="rId4"/>
            <p:extLst>
              <p:ext uri="{DAA4B4D4-6D71-4841-9C94-3DE7FCFB9230}">
                <p14:media xmlns:p14="http://schemas.microsoft.com/office/powerpoint/2010/main" r:link="rId3"/>
              </p:ext>
            </p:extLst>
          </p:nvPr>
        </p:nvPicPr>
        <p:blipFill>
          <a:blip r:embed="rId9"/>
          <a:stretch>
            <a:fillRect/>
          </a:stretch>
        </p:blipFill>
        <p:spPr>
          <a:xfrm>
            <a:off x="6284159" y="5737677"/>
            <a:ext cx="2087995" cy="1431721"/>
          </a:xfrm>
          <a:prstGeom prst="rect">
            <a:avLst/>
          </a:prstGeom>
          <a:solidFill>
            <a:srgbClr val="CFE7F5"/>
          </a:solidFill>
          <a:ln w="0" cap="flat">
            <a:solidFill>
              <a:srgbClr val="808080"/>
            </a:solidFill>
            <a:prstDash val="solid"/>
            <a:miter/>
          </a:ln>
        </p:spPr>
      </p:pic>
      <p:pic>
        <p:nvPicPr>
          <p:cNvPr id="8" name="FSlateral">
            <a:extLst>
              <a:ext uri="{FF2B5EF4-FFF2-40B4-BE49-F238E27FC236}">
                <a16:creationId xmlns:a16="http://schemas.microsoft.com/office/drawing/2014/main" id="{00000000-0000-0000-0000-00000000000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481245" y="3017053"/>
            <a:ext cx="5333996" cy="1009653"/>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interactiveSeq">
                <p:stCondLst>
                  <p:cond evt="onClick" delay="0">
                    <p:tgtEl>
                      <p:spTgt spid="8"/>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8"/>
                                        </p:tgtEl>
                                      </p:cBhvr>
                                    </p:cmd>
                                  </p:childTnLst>
                                </p:cTn>
                              </p:par>
                            </p:childTnLst>
                          </p:cTn>
                        </p:par>
                      </p:childTnLst>
                    </p:cTn>
                  </p:par>
                </p:childTnLst>
              </p:cTn>
              <p:nextCondLst>
                <p:cond evt="onClick" delay="0">
                  <p:tgtEl>
                    <p:spTgt spid="8"/>
                  </p:tgtEl>
                </p:cond>
              </p:nextCondLst>
            </p:seq>
            <p:video>
              <p:cMediaNode>
                <p:cTn id="7">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CasellaDiTesto 1"/>
          <p:cNvSpPr txBox="1"/>
          <p:nvPr/>
        </p:nvSpPr>
        <p:spPr>
          <a:xfrm>
            <a:off x="226140" y="2346478"/>
            <a:ext cx="9714274" cy="6402738"/>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 focus on </a:t>
            </a:r>
            <a:r>
              <a:rPr lang="it-IT" sz="2800" b="0" i="0" u="none" strike="noStrike" kern="1200" cap="none" spc="0" baseline="0">
                <a:solidFill>
                  <a:srgbClr val="990099"/>
                </a:solidFill>
                <a:uFillTx/>
                <a:latin typeface="Ubuntu" pitchFamily="34"/>
                <a:ea typeface="Microsoft YaHei" pitchFamily="2"/>
                <a:cs typeface="Lucida Sans" pitchFamily="2"/>
              </a:rPr>
              <a:t>permutation</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Syntactic animation</a:t>
            </a:r>
            <a:r>
              <a:rPr lang="it-IT" sz="2800" b="0" i="0" u="none" strike="noStrike" kern="1200" cap="none" spc="0" baseline="0">
                <a:solidFill>
                  <a:srgbClr val="000000"/>
                </a:solidFill>
                <a:uFillTx/>
                <a:latin typeface="Ubuntu" pitchFamily="34"/>
                <a:ea typeface="Microsoft YaHei" pitchFamily="2"/>
                <a:cs typeface="Lucida Sans" pitchFamily="2"/>
              </a:rPr>
              <a:t>: the syntactic  function of the same word changes due to the movement of the word</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Animation works simultaneously with </a:t>
            </a:r>
            <a:r>
              <a:rPr lang="it-IT" sz="2800" b="1" i="0" u="none" strike="noStrike" kern="1200" cap="none" spc="0" baseline="0">
                <a:solidFill>
                  <a:srgbClr val="000000"/>
                </a:solidFill>
                <a:uFillTx/>
                <a:latin typeface="Ubuntu" pitchFamily="34"/>
                <a:ea typeface="Microsoft YaHei" pitchFamily="2"/>
                <a:cs typeface="Lucida Sans" pitchFamily="2"/>
              </a:rPr>
              <a:t>chrono-syntax</a:t>
            </a:r>
            <a:r>
              <a:rPr lang="it-IT" sz="2800" b="0" i="0" u="none" strike="noStrike" kern="1200" cap="none" spc="0" baseline="0">
                <a:solidFill>
                  <a:srgbClr val="000000"/>
                </a:solidFill>
                <a:uFillTx/>
                <a:latin typeface="Ubuntu" pitchFamily="34"/>
                <a:ea typeface="Microsoft YaHei" pitchFamily="2"/>
                <a:cs typeface="Lucida Sans" pitchFamily="2"/>
              </a:rPr>
              <a:t> (the syntactic function of words is given by their order of appearance, as in the oral discourse) and </a:t>
            </a:r>
            <a:r>
              <a:rPr lang="it-IT" sz="2800" b="1" i="0" u="none" strike="noStrike" kern="1200" cap="none" spc="0" baseline="0">
                <a:solidFill>
                  <a:srgbClr val="000000"/>
                </a:solidFill>
                <a:uFillTx/>
                <a:latin typeface="Ubuntu" pitchFamily="34"/>
                <a:ea typeface="Microsoft YaHei" pitchFamily="2"/>
                <a:cs typeface="Lucida Sans" pitchFamily="2"/>
              </a:rPr>
              <a:t>topo-syntax</a:t>
            </a:r>
            <a:r>
              <a:rPr lang="it-IT" sz="2800" b="0" i="0" u="none" strike="noStrike" kern="1200" cap="none" spc="0" baseline="0">
                <a:solidFill>
                  <a:srgbClr val="000000"/>
                </a:solidFill>
                <a:uFillTx/>
                <a:latin typeface="Ubuntu" pitchFamily="34"/>
                <a:ea typeface="Microsoft YaHei" pitchFamily="2"/>
                <a:cs typeface="Lucida Sans" pitchFamily="2"/>
              </a:rPr>
              <a:t> (the syntactic function is determined by the position of words in space, as in the written text)</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159995" y="3024003"/>
            <a:ext cx="5333759" cy="1009442"/>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206480" y="2346478"/>
            <a:ext cx="9657527" cy="6815672"/>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a:t>
            </a:r>
            <a:r>
              <a:rPr lang="it-IT" sz="2800" b="1" i="0" u="none" strike="noStrike" kern="1200" cap="none" spc="0" baseline="0">
                <a:solidFill>
                  <a:srgbClr val="000000"/>
                </a:solidFill>
                <a:uFillTx/>
                <a:latin typeface="Ubuntu" pitchFamily="34"/>
                <a:ea typeface="Microsoft YaHei" pitchFamily="2"/>
                <a:cs typeface="Lucida Sans" pitchFamily="2"/>
              </a:rPr>
              <a:t> movement </a:t>
            </a:r>
            <a:r>
              <a:rPr lang="it-IT" sz="2800" b="0" i="0" u="none" strike="noStrike" kern="1200" cap="none" spc="0" baseline="0">
                <a:solidFill>
                  <a:srgbClr val="000000"/>
                </a:solidFill>
                <a:uFillTx/>
                <a:latin typeface="Ubuntu" pitchFamily="34"/>
                <a:ea typeface="Microsoft YaHei" pitchFamily="2"/>
                <a:cs typeface="Lucida Sans" pitchFamily="2"/>
              </a:rPr>
              <a:t>assumes the syntactic function traditionally carried out by the </a:t>
            </a:r>
            <a:r>
              <a:rPr lang="it-IT" sz="2800" b="1" i="0" u="none" strike="noStrike" kern="1200" cap="none" spc="0" baseline="0">
                <a:solidFill>
                  <a:srgbClr val="000000"/>
                </a:solidFill>
                <a:uFillTx/>
                <a:latin typeface="Ubuntu" pitchFamily="34"/>
                <a:ea typeface="Microsoft YaHei" pitchFamily="2"/>
                <a:cs typeface="Lucida Sans" pitchFamily="2"/>
              </a:rPr>
              <a:t>verb</a:t>
            </a:r>
            <a:r>
              <a:rPr lang="it-IT" sz="2800" b="0" i="0" u="none" strike="noStrike" kern="1200" cap="none" spc="0" baseline="0">
                <a:solidFill>
                  <a:srgbClr val="000000"/>
                </a:solidFill>
                <a:uFillTx/>
                <a:latin typeface="Ubuntu" pitchFamily="34"/>
                <a:ea typeface="Microsoft YaHei" pitchFamily="2"/>
                <a:cs typeface="Lucida Sans" pitchFamily="2"/>
              </a:rPr>
              <a:t>, that is, it makes the words perform an action</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357841" y="4775755"/>
            <a:ext cx="9506157" cy="984241"/>
          </a:xfrm>
          <a:prstGeom prst="rect">
            <a:avLst/>
          </a:prstGeom>
          <a:solidFill>
            <a:srgbClr val="CFE7F5"/>
          </a:solidFill>
          <a:ln w="0" cap="flat">
            <a:solidFill>
              <a:srgbClr val="808080"/>
            </a:solidFill>
            <a:prstDash val="solid"/>
            <a:miter/>
          </a:ln>
        </p:spPr>
      </p:pic>
      <p:pic>
        <p:nvPicPr>
          <p:cNvPr id="7" name="">
            <a:extLst>
              <a:ext uri="{FF2B5EF4-FFF2-40B4-BE49-F238E27FC236}">
                <a16:creationId xmlns:a16="http://schemas.microsoft.com/office/drawing/2014/main" id="{00000000-0000-0000-0000-000000000000}"/>
              </a:ext>
            </a:extLst>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4890238" y="2736003"/>
            <a:ext cx="4973759" cy="190044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137653" y="2346478"/>
            <a:ext cx="9728246" cy="6402738"/>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Text has become </a:t>
            </a:r>
            <a:r>
              <a:rPr lang="it-IT" sz="2800" b="1" i="0" u="none" strike="noStrike" kern="1200" cap="none" spc="0" baseline="0">
                <a:solidFill>
                  <a:srgbClr val="000000"/>
                </a:solidFill>
                <a:uFillTx/>
                <a:latin typeface="Ubuntu" pitchFamily="34"/>
                <a:ea typeface="Microsoft YaHei" pitchFamily="2"/>
                <a:cs typeface="Lucida Sans" pitchFamily="2"/>
              </a:rPr>
              <a:t>performative</a:t>
            </a:r>
            <a:r>
              <a:rPr lang="it-IT" sz="2800" b="0" i="0" u="none" strike="noStrike" kern="1200" cap="none" spc="0" baseline="0">
                <a:solidFill>
                  <a:srgbClr val="000000"/>
                </a:solidFill>
                <a:uFillTx/>
                <a:latin typeface="Ubuntu" pitchFamily="34"/>
                <a:ea typeface="Microsoft YaHei" pitchFamily="2"/>
                <a:cs typeface="Lucida Sans" pitchFamily="2"/>
              </a:rPr>
              <a:t> (it does what it says)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Space has become </a:t>
            </a:r>
            <a:r>
              <a:rPr lang="it-IT" sz="2800" b="1" i="0" u="none" strike="noStrike" kern="1200" cap="none" spc="0" baseline="0">
                <a:solidFill>
                  <a:srgbClr val="000000"/>
                </a:solidFill>
                <a:uFillTx/>
                <a:latin typeface="Ubuntu" pitchFamily="34"/>
                <a:ea typeface="Microsoft YaHei" pitchFamily="2"/>
                <a:cs typeface="Lucida Sans" pitchFamily="2"/>
              </a:rPr>
              <a:t>choreographic </a:t>
            </a:r>
            <a:r>
              <a:rPr lang="it-IT" sz="2800" b="0" i="0" u="none" strike="noStrike" kern="1200" cap="none" spc="0" baseline="0">
                <a:solidFill>
                  <a:srgbClr val="000000"/>
                </a:solidFill>
                <a:uFillTx/>
                <a:latin typeface="Ubuntu" pitchFamily="34"/>
                <a:ea typeface="Microsoft YaHei" pitchFamily="2"/>
                <a:cs typeface="Lucida Sans" pitchFamily="2"/>
              </a:rPr>
              <a:t>(words are free to move and perform, like dancers or actors)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579235" y="3168002"/>
            <a:ext cx="3164756" cy="1751761"/>
          </a:xfrm>
          <a:prstGeom prst="rect">
            <a:avLst/>
          </a:prstGeom>
          <a:solidFill>
            <a:srgbClr val="CFE7F5"/>
          </a:solidFill>
          <a:ln w="0" cap="flat">
            <a:solidFill>
              <a:srgbClr val="808080"/>
            </a:solidFill>
            <a:prstDash val="solid"/>
            <a:miter/>
          </a:ln>
        </p:spPr>
      </p:pic>
      <p:pic>
        <p:nvPicPr>
          <p:cNvPr id="7" name="">
            <a:extLst>
              <a:ext uri="{FF2B5EF4-FFF2-40B4-BE49-F238E27FC236}">
                <a16:creationId xmlns:a16="http://schemas.microsoft.com/office/drawing/2014/main" id="{00000000-0000-0000-0000-000000000000}"/>
              </a:ext>
            </a:extLst>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4895999" y="2450162"/>
            <a:ext cx="3672001" cy="2517836"/>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INDEX</a:t>
            </a:r>
          </a:p>
        </p:txBody>
      </p:sp>
      <p:sp>
        <p:nvSpPr>
          <p:cNvPr id="4" name="CasellaDiTesto 3"/>
          <p:cNvSpPr txBox="1"/>
          <p:nvPr/>
        </p:nvSpPr>
        <p:spPr>
          <a:xfrm>
            <a:off x="575998" y="2310121"/>
            <a:ext cx="9082524" cy="6786045"/>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Concrete Poetry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Eugen Gomringer: </a:t>
            </a:r>
            <a:r>
              <a:rPr lang="it-IT" sz="2800" b="0" i="1" u="none" strike="noStrike" kern="1200" cap="none" spc="0" baseline="0">
                <a:solidFill>
                  <a:srgbClr val="000000"/>
                </a:solidFill>
                <a:uFillTx/>
                <a:latin typeface="Ubuntu" pitchFamily="34"/>
                <a:ea typeface="Microsoft YaHei" pitchFamily="2"/>
                <a:cs typeface="Lucida Sans" pitchFamily="2"/>
              </a:rPr>
              <a:t>Schweigen</a:t>
            </a:r>
            <a:r>
              <a:rPr lang="it-IT" sz="2800" b="0" i="0" u="none" strike="noStrike" kern="1200" cap="none" spc="0" baseline="0">
                <a:solidFill>
                  <a:srgbClr val="000000"/>
                </a:solidFill>
                <a:uFillTx/>
                <a:latin typeface="Ubuntu" pitchFamily="34"/>
                <a:ea typeface="Microsoft YaHei" pitchFamily="2"/>
                <a:cs typeface="Lucida Sans" pitchFamily="2"/>
              </a:rPr>
              <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Animated Poetry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BpNichol: </a:t>
            </a:r>
            <a:r>
              <a:rPr lang="it-IT" sz="2800" b="0" i="1" u="none" strike="noStrike" kern="1200" cap="none" spc="0" baseline="0">
                <a:solidFill>
                  <a:srgbClr val="000000"/>
                </a:solidFill>
                <a:uFillTx/>
                <a:latin typeface="Ubuntu" pitchFamily="34"/>
                <a:ea typeface="Microsoft YaHei" pitchFamily="2"/>
                <a:cs typeface="Lucida Sans" pitchFamily="2"/>
              </a:rPr>
              <a:t>First Screening</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1"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Codeworks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1"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Videoclip</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Grandaddy: </a:t>
            </a:r>
            <a:r>
              <a:rPr lang="it-IT" sz="2800" b="0" i="1" u="none" strike="noStrike" kern="1200" cap="none" spc="0" baseline="0">
                <a:solidFill>
                  <a:srgbClr val="000000"/>
                </a:solidFill>
                <a:uFillTx/>
                <a:latin typeface="Ubuntu" pitchFamily="34"/>
                <a:ea typeface="Microsoft YaHei" pitchFamily="2"/>
                <a:cs typeface="Lucida Sans" pitchFamily="2"/>
              </a:rPr>
              <a:t>Jed's Other Poem (Beautiful Ground)</a:t>
            </a:r>
            <a:r>
              <a:rPr lang="it-IT" sz="2800" b="0" i="0" u="none" strike="noStrike" kern="1200" cap="none" spc="0" baseline="0">
                <a:solidFill>
                  <a:srgbClr val="000000"/>
                </a:solidFill>
                <a:uFillTx/>
                <a:latin typeface="Ubuntu" pitchFamily="34"/>
                <a:ea typeface="Microsoft YaHei" pitchFamily="2"/>
                <a:cs typeface="Lucida Sans" pitchFamily="2"/>
              </a:rPr>
              <a:t/>
            </a:r>
            <a:br>
              <a:rPr lang="it-IT" sz="2800" b="0" i="0" u="none" strike="noStrike" kern="1200" cap="none" spc="0" baseline="0">
                <a:solidFill>
                  <a:srgbClr val="000000"/>
                </a:solidFill>
                <a:uFillTx/>
                <a:latin typeface="Ubuntu" pitchFamily="34"/>
                <a:ea typeface="Microsoft YaHei" pitchFamily="2"/>
                <a:cs typeface="Lucida Sans" pitchFamily="2"/>
              </a:rPr>
            </a:b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CasellaDiTesto 5"/>
          <p:cNvSpPr txBox="1"/>
          <p:nvPr/>
        </p:nvSpPr>
        <p:spPr>
          <a:xfrm>
            <a:off x="503998" y="1367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EXAMPLES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163631" y="2346478"/>
            <a:ext cx="9731145" cy="7169545"/>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Linguistic signs have also visual and plastic values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1" u="none" strike="noStrike" kern="1200" cap="none" spc="0" baseline="0">
                <a:solidFill>
                  <a:srgbClr val="000000"/>
                </a:solidFill>
                <a:uFillTx/>
                <a:latin typeface="Ubuntu" pitchFamily="34"/>
                <a:ea typeface="Microsoft YaHei" pitchFamily="2"/>
                <a:cs typeface="Lucida Sans" pitchFamily="2"/>
              </a:rPr>
              <a:t>Intermedia</a:t>
            </a:r>
            <a:r>
              <a:rPr lang="it-IT" sz="2800" b="1" i="1" u="none" strike="noStrike" kern="1200" cap="none" spc="0" baseline="0">
                <a:solidFill>
                  <a:srgbClr val="990099"/>
                </a:solidFill>
                <a:uFillTx/>
                <a:latin typeface="Ubuntu" pitchFamily="34"/>
                <a:ea typeface="Microsoft YaHei" pitchFamily="2"/>
                <a:cs typeface="Lucida Sans" pitchFamily="2"/>
              </a:rPr>
              <a:t>*</a:t>
            </a:r>
            <a:r>
              <a:rPr lang="it-IT" sz="2800" b="1" i="1" u="none" strike="noStrike" kern="1200" cap="none" spc="0" baseline="0">
                <a:solidFill>
                  <a:srgbClr val="000000"/>
                </a:solidFill>
                <a:uFillTx/>
                <a:latin typeface="Ubuntu" pitchFamily="34"/>
                <a:ea typeface="Microsoft YaHei" pitchFamily="2"/>
                <a:cs typeface="Lucida Sans" pitchFamily="2"/>
              </a:rPr>
              <a:t> </a:t>
            </a:r>
            <a:r>
              <a:rPr lang="it-IT" sz="2800" b="0" i="0" u="none" strike="noStrike" kern="1200" cap="none" spc="0" baseline="0">
                <a:solidFill>
                  <a:srgbClr val="000000"/>
                </a:solidFill>
                <a:uFillTx/>
                <a:latin typeface="Ubuntu" pitchFamily="34"/>
                <a:ea typeface="Microsoft YaHei" pitchFamily="2"/>
                <a:cs typeface="Lucida Sans" pitchFamily="2"/>
              </a:rPr>
              <a:t>: continuous and ambiguous circulation between different semiotic systems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 Wilton Azevedo, Philadepho Menezes, 1998</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579235" y="3168002"/>
            <a:ext cx="3164756" cy="1751761"/>
          </a:xfrm>
          <a:prstGeom prst="rect">
            <a:avLst/>
          </a:prstGeom>
          <a:solidFill>
            <a:srgbClr val="CFE7F5"/>
          </a:solidFill>
          <a:ln w="0" cap="flat">
            <a:solidFill>
              <a:srgbClr val="808080"/>
            </a:solidFill>
            <a:prstDash val="solid"/>
            <a:miter/>
          </a:ln>
        </p:spPr>
      </p:pic>
      <p:pic>
        <p:nvPicPr>
          <p:cNvPr id="7" name="">
            <a:extLst>
              <a:ext uri="{FF2B5EF4-FFF2-40B4-BE49-F238E27FC236}">
                <a16:creationId xmlns:a16="http://schemas.microsoft.com/office/drawing/2014/main" id="{00000000-0000-0000-0000-000000000000}"/>
              </a:ext>
            </a:extLst>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4895999" y="2450162"/>
            <a:ext cx="3672001" cy="2517836"/>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346478"/>
            <a:ext cx="9215999" cy="5343835"/>
          </a:xfrm>
          <a:prstGeom prst="rect">
            <a:avLst/>
          </a:prstGeom>
          <a:noFill/>
          <a:ln cap="flat">
            <a:noFill/>
          </a:ln>
        </p:spPr>
        <p:txBody>
          <a:bodyPr vert="horz" wrap="non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827251" y="3053254"/>
            <a:ext cx="4320000" cy="2962079"/>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186811" y="2346478"/>
            <a:ext cx="9813834" cy="675661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Physical behavior of the device is projected on the linguistic meaning &gt;&gt; </a:t>
            </a:r>
            <a:r>
              <a:rPr lang="it-IT" sz="2800" b="1" i="1" u="none" strike="noStrike" kern="1200" cap="none" spc="0" baseline="0">
                <a:solidFill>
                  <a:srgbClr val="000000"/>
                </a:solidFill>
                <a:uFillTx/>
                <a:latin typeface="Ubuntu" pitchFamily="34"/>
                <a:ea typeface="Microsoft YaHei" pitchFamily="2"/>
                <a:cs typeface="Lucida Sans" pitchFamily="2"/>
              </a:rPr>
              <a:t>material metaphors </a:t>
            </a:r>
            <a:r>
              <a:rPr lang="it-IT" sz="2800" b="1" i="1"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 </a:t>
            </a:r>
            <a:r>
              <a:rPr lang="it-IT" sz="2400" b="0" i="0" u="none" strike="noStrike" kern="1200" cap="none" spc="0" baseline="0">
                <a:solidFill>
                  <a:srgbClr val="000000"/>
                </a:solidFill>
                <a:uFillTx/>
                <a:latin typeface="Ubuntu" pitchFamily="34"/>
                <a:ea typeface="Microsoft YaHei" pitchFamily="2"/>
                <a:cs typeface="Lucida Sans" pitchFamily="2"/>
              </a:rPr>
              <a:t>N. Katherine Hayles, Writing Machines, 2002</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808003" y="2880003"/>
            <a:ext cx="4320000" cy="2962079"/>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520004"/>
            <a:ext cx="9367589" cy="675661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Appearance</a:t>
            </a:r>
            <a:r>
              <a:rPr lang="it-IT" sz="2800" b="0" i="0" u="none" strike="noStrike" kern="1200" cap="none" spc="0" baseline="0">
                <a:solidFill>
                  <a:srgbClr val="000000"/>
                </a:solidFill>
                <a:uFillTx/>
                <a:latin typeface="Ubuntu" pitchFamily="34"/>
                <a:ea typeface="Microsoft YaHei" pitchFamily="2"/>
                <a:cs typeface="Lucida Sans" pitchFamily="2"/>
              </a:rPr>
              <a:t> of the text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1" u="none" strike="noStrike" kern="1200" cap="none" spc="0" baseline="0">
                <a:solidFill>
                  <a:srgbClr val="000000"/>
                </a:solidFill>
                <a:uFillTx/>
                <a:latin typeface="Ubuntu" pitchFamily="34"/>
                <a:ea typeface="Microsoft YaHei" pitchFamily="2"/>
                <a:cs typeface="Lucida Sans" pitchFamily="2"/>
              </a:rPr>
              <a:t>Technotext</a:t>
            </a:r>
            <a:r>
              <a:rPr lang="it-IT" sz="2800" b="1" i="0" u="none" strike="noStrike" kern="1200" cap="none" spc="0" baseline="0">
                <a:solidFill>
                  <a:srgbClr val="000000"/>
                </a:solidFill>
                <a:uFillTx/>
                <a:latin typeface="Ubuntu" pitchFamily="34"/>
                <a:ea typeface="Microsoft YaHei" pitchFamily="2"/>
                <a:cs typeface="Lucida Sans" pitchFamily="2"/>
              </a:rPr>
              <a:t> </a:t>
            </a:r>
            <a:r>
              <a:rPr lang="it-IT" sz="2800" b="1" i="0" u="none" strike="noStrike" kern="1200" cap="none" spc="0" baseline="0">
                <a:solidFill>
                  <a:srgbClr val="990099"/>
                </a:solidFill>
                <a:uFillTx/>
                <a:latin typeface="Ubuntu" pitchFamily="34"/>
                <a:ea typeface="Microsoft YaHei" pitchFamily="2"/>
                <a:cs typeface="Lucida Sans" pitchFamily="2"/>
              </a:rPr>
              <a:t>*</a:t>
            </a:r>
            <a:r>
              <a:rPr lang="it-IT" sz="2800" b="0" i="0" u="none" strike="noStrike" kern="1200" cap="none" spc="0" baseline="0">
                <a:solidFill>
                  <a:srgbClr val="000000"/>
                </a:solidFill>
                <a:uFillTx/>
                <a:latin typeface="Ubuntu" pitchFamily="34"/>
                <a:ea typeface="Microsoft YaHei" pitchFamily="2"/>
                <a:cs typeface="Lucida Sans" pitchFamily="2"/>
              </a:rPr>
              <a:t> :  any literary work that interrogates the inscription technology that produces it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1" u="none" strike="noStrike" kern="1200" cap="none" spc="0" baseline="0">
                <a:solidFill>
                  <a:srgbClr val="000000"/>
                </a:solidFill>
                <a:uFillTx/>
                <a:latin typeface="Ubuntu" pitchFamily="34"/>
                <a:ea typeface="Microsoft YaHei" pitchFamily="2"/>
                <a:cs typeface="Lucida Sans" pitchFamily="2"/>
              </a:rPr>
              <a:t>First Screening</a:t>
            </a:r>
            <a:r>
              <a:rPr lang="it-IT" sz="2800" b="0" i="0" u="none" strike="noStrike" kern="1200" cap="none" spc="0" baseline="0">
                <a:solidFill>
                  <a:srgbClr val="000000"/>
                </a:solidFill>
                <a:uFillTx/>
                <a:latin typeface="Ubuntu" pitchFamily="34"/>
                <a:ea typeface="Microsoft YaHei" pitchFamily="2"/>
                <a:cs typeface="Lucida Sans" pitchFamily="2"/>
              </a:rPr>
              <a:t> is a </a:t>
            </a:r>
            <a:r>
              <a:rPr lang="it-IT" sz="2800" b="0" i="1" u="none" strike="noStrike" kern="1200" cap="none" spc="0" baseline="0">
                <a:solidFill>
                  <a:srgbClr val="000000"/>
                </a:solidFill>
                <a:uFillTx/>
                <a:latin typeface="Ubuntu" pitchFamily="34"/>
                <a:ea typeface="Microsoft YaHei" pitchFamily="2"/>
                <a:cs typeface="Lucida Sans" pitchFamily="2"/>
              </a:rPr>
              <a:t>technotext</a:t>
            </a:r>
            <a:r>
              <a:rPr lang="it-IT" sz="2800" b="0" i="0" u="none" strike="noStrike" kern="1200" cap="none" spc="0" baseline="0">
                <a:solidFill>
                  <a:srgbClr val="000000"/>
                </a:solidFill>
                <a:uFillTx/>
                <a:latin typeface="Ubuntu" pitchFamily="34"/>
                <a:ea typeface="Microsoft YaHei" pitchFamily="2"/>
                <a:cs typeface="Lucida Sans" pitchFamily="2"/>
              </a:rPr>
              <a:t> both because it reflects on the differences with print, and because it plays with the opacity of the electronic medium</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 </a:t>
            </a:r>
            <a:r>
              <a:rPr lang="it-IT" sz="2400" b="0" i="0" u="none" strike="noStrike" kern="1200" cap="none" spc="0" baseline="0">
                <a:solidFill>
                  <a:srgbClr val="000000"/>
                </a:solidFill>
                <a:uFillTx/>
                <a:latin typeface="Ubuntu" pitchFamily="34"/>
                <a:ea typeface="Microsoft YaHei" pitchFamily="2"/>
                <a:cs typeface="Lucida Sans" pitchFamily="2"/>
              </a:rPr>
              <a:t>N. Katherine Hayles, Writing Machines, 2002</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144000" cy="1457635"/>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JACQUES JACQUES FONTANILLE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1" u="none" strike="noStrike" kern="1200" cap="none" spc="0" baseline="0">
                <a:solidFill>
                  <a:srgbClr val="990099"/>
                </a:solidFill>
                <a:uFillTx/>
                <a:latin typeface="Ubuntu" pitchFamily="34"/>
                <a:ea typeface="Microsoft YaHei" pitchFamily="2"/>
                <a:cs typeface="Lucida Sans" pitchFamily="2"/>
              </a:rPr>
              <a:t>   THE GENERATIVE PATH OF THE EXPRESSION</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655996" y="2376004"/>
            <a:ext cx="6983995" cy="5071683"/>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144000" cy="1457635"/>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JACQUES JACQUES FONTANILLE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1" u="none" strike="noStrike" kern="1200" cap="none" spc="0" baseline="0">
                <a:solidFill>
                  <a:srgbClr val="990099"/>
                </a:solidFill>
                <a:uFillTx/>
                <a:latin typeface="Ubuntu" pitchFamily="34"/>
                <a:ea typeface="Microsoft YaHei" pitchFamily="2"/>
                <a:cs typeface="Lucida Sans" pitchFamily="2"/>
              </a:rPr>
              <a:t>   THE GENERATIVE PATH OF THE EXPRESSION</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sp>
        <p:nvSpPr>
          <p:cNvPr id="5" name="CasellaDiTesto 4"/>
          <p:cNvSpPr txBox="1"/>
          <p:nvPr/>
        </p:nvSpPr>
        <p:spPr>
          <a:xfrm>
            <a:off x="157313" y="2520004"/>
            <a:ext cx="9822429" cy="675661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Any digital interface has several </a:t>
            </a:r>
            <a:r>
              <a:rPr lang="it-IT" sz="2800" b="1" i="0" u="none" strike="noStrike" kern="1200" cap="none" spc="0" baseline="0">
                <a:solidFill>
                  <a:srgbClr val="000000"/>
                </a:solidFill>
                <a:uFillTx/>
                <a:latin typeface="Ubuntu" pitchFamily="34"/>
                <a:ea typeface="Microsoft YaHei" pitchFamily="2"/>
                <a:cs typeface="Lucida Sans" pitchFamily="2"/>
              </a:rPr>
              <a:t>levels</a:t>
            </a:r>
            <a:r>
              <a:rPr lang="it-IT" sz="2800" b="0" i="0" u="none" strike="noStrike" kern="1200" cap="none" spc="0" baseline="0">
                <a:solidFill>
                  <a:srgbClr val="000000"/>
                </a:solidFill>
                <a:uFillTx/>
                <a:latin typeface="Ubuntu" pitchFamily="34"/>
                <a:ea typeface="Microsoft YaHei" pitchFamily="2"/>
                <a:cs typeface="Lucida Sans" pitchFamily="2"/>
              </a:rPr>
              <a:t> 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programming and marking languages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algorithms and data structure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Reading the computer code</a:t>
            </a:r>
            <a:r>
              <a:rPr lang="it-IT" sz="2800" b="0" i="0" u="none" strike="noStrike" kern="1200" cap="none" spc="0" baseline="0">
                <a:solidFill>
                  <a:srgbClr val="000000"/>
                </a:solidFill>
                <a:uFillTx/>
                <a:latin typeface="Ubuntu" pitchFamily="34"/>
                <a:ea typeface="Microsoft YaHei" pitchFamily="2"/>
                <a:cs typeface="Lucida Sans" pitchFamily="2"/>
              </a:rPr>
              <a:t> of a digital work could be useful both to understand the functioning logic of the work itself, both because this level may contain things that do not appear on screen, but which may be relevant for expressive purposes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664003" y="2402640"/>
            <a:ext cx="5039999" cy="508536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BARRIE PHILIPP NICHOL (bpNichol)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FIRST</a:t>
            </a:r>
            <a:r>
              <a:rPr lang="en-GB" sz="3200" b="1" i="0" u="none" strike="noStrike" kern="1200" cap="none" spc="0" baseline="0">
                <a:solidFill>
                  <a:srgbClr val="990099"/>
                </a:solidFill>
                <a:uFillTx/>
                <a:latin typeface="Ubuntu" pitchFamily="34"/>
                <a:ea typeface="Microsoft YaHei" pitchFamily="2"/>
                <a:cs typeface="Lucida Sans" pitchFamily="2"/>
              </a:rPr>
              <a:t> </a:t>
            </a:r>
            <a:r>
              <a:rPr lang="en-GB" sz="3200" b="1" i="1" u="none" strike="noStrike" kern="1200" cap="none" spc="0" baseline="0">
                <a:solidFill>
                  <a:srgbClr val="990099"/>
                </a:solidFill>
                <a:uFillTx/>
                <a:latin typeface="Ubuntu" pitchFamily="34"/>
                <a:ea typeface="Microsoft YaHei" pitchFamily="2"/>
                <a:cs typeface="Lucida Sans" pitchFamily="2"/>
              </a:rPr>
              <a:t>SCREENING</a:t>
            </a:r>
            <a:r>
              <a:rPr lang="en-GB" sz="3200" b="1" i="0" u="none" strike="noStrike" kern="1200" cap="none" spc="0" baseline="0">
                <a:solidFill>
                  <a:srgbClr val="990099"/>
                </a:solidFill>
                <a:uFillTx/>
                <a:latin typeface="Ubuntu" pitchFamily="34"/>
                <a:ea typeface="Microsoft YaHei" pitchFamily="2"/>
                <a:cs typeface="Lucida Sans" pitchFamily="2"/>
              </a:rPr>
              <a:t> (1984)</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2. ANIMATED POETRY</a:t>
            </a:r>
          </a:p>
        </p:txBody>
      </p:sp>
      <p:sp>
        <p:nvSpPr>
          <p:cNvPr id="5" name="CasellaDiTesto 4"/>
          <p:cNvSpPr txBox="1"/>
          <p:nvPr/>
        </p:nvSpPr>
        <p:spPr>
          <a:xfrm>
            <a:off x="503998" y="2520004"/>
            <a:ext cx="9082451" cy="3099267"/>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Computer code can possess an aesthetic dimension (it is a language)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Codework</a:t>
            </a:r>
            <a:r>
              <a:rPr lang="it-IT" sz="2800" b="1" i="0" u="none" strike="noStrike" kern="1200" cap="none" spc="0" baseline="0">
                <a:solidFill>
                  <a:srgbClr val="990099"/>
                </a:solidFill>
                <a:uFillTx/>
                <a:latin typeface="Ubuntu" pitchFamily="34"/>
                <a:ea typeface="Microsoft YaHei" pitchFamily="2"/>
                <a:cs typeface="Lucida Sans" pitchFamily="2"/>
              </a:rPr>
              <a:t> *</a:t>
            </a:r>
            <a:r>
              <a:rPr lang="it-IT" sz="2800" b="0" i="0" u="none" strike="noStrike" kern="1200" cap="none" spc="0" baseline="0">
                <a:solidFill>
                  <a:srgbClr val="000000"/>
                </a:solidFill>
                <a:uFillTx/>
                <a:latin typeface="Ubuntu" pitchFamily="34"/>
                <a:ea typeface="Microsoft YaHei" pitchFamily="2"/>
                <a:cs typeface="Lucida Sans" pitchFamily="2"/>
              </a:rPr>
              <a:t> : a work that uses computer code not only for functional reasons, but also for aesthetic and rhetoric purposes</a:t>
            </a: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868680" y="6983995"/>
            <a:ext cx="8995318" cy="4442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 </a:t>
            </a:r>
            <a:r>
              <a:rPr lang="it-IT" sz="2400" b="0" i="0" u="none" strike="noStrike" kern="1200" cap="none" spc="0" baseline="0">
                <a:solidFill>
                  <a:srgbClr val="000000"/>
                </a:solidFill>
                <a:uFillTx/>
                <a:latin typeface="Ubuntu" pitchFamily="34"/>
                <a:ea typeface="Microsoft YaHei" pitchFamily="2"/>
                <a:cs typeface="Lucida Sans" pitchFamily="2"/>
              </a:rPr>
              <a:t>Alan Sondheim, 2001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96249" y="1782723"/>
            <a:ext cx="10394661" cy="1654003"/>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Pandora's Box Invocation, remake by Angie Winterbottom (2000) </a:t>
            </a:r>
            <a:r>
              <a:rPr lang="it-IT" sz="2800" b="1" i="0"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0" y="6839977"/>
            <a:ext cx="10079998" cy="797402"/>
          </a:xfrm>
          <a:prstGeom prst="rect">
            <a:avLst/>
          </a:prstGeom>
          <a:noFill/>
          <a:ln cap="flat">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a:t>
            </a:r>
            <a:r>
              <a:rPr lang="it-IT" sz="2400" b="0" i="0" u="none" strike="noStrike" kern="1200" cap="none" spc="0" baseline="0">
                <a:solidFill>
                  <a:srgbClr val="000000"/>
                </a:solidFill>
                <a:uFillTx/>
                <a:latin typeface="Ubuntu" pitchFamily="34"/>
                <a:ea typeface="Microsoft YaHei" pitchFamily="2"/>
                <a:cs typeface="Lucida Sans" pitchFamily="2"/>
              </a:rPr>
              <a:t>http://www.foo.be/docs/tpj/issues/vol5_1/tpj0501-0012.html</a:t>
            </a:r>
          </a:p>
        </p:txBody>
      </p:sp>
      <p:sp>
        <p:nvSpPr>
          <p:cNvPr id="6" name="CasellaDiTesto 5"/>
          <p:cNvSpPr txBox="1"/>
          <p:nvPr/>
        </p:nvSpPr>
        <p:spPr>
          <a:xfrm>
            <a:off x="575998" y="1518123"/>
            <a:ext cx="9215999"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PURE CODE</a:t>
            </a:r>
            <a:r>
              <a:rPr lang="it-IT" sz="3200" b="0" i="0" u="none" strike="noStrike" kern="1200" cap="none" spc="0" baseline="0">
                <a:solidFill>
                  <a:srgbClr val="990099"/>
                </a:solidFill>
                <a:uFillTx/>
                <a:latin typeface="Ubuntu" pitchFamily="34"/>
                <a:ea typeface="Microsoft YaHei" pitchFamily="2"/>
                <a:cs typeface="Lucida Sans" pitchFamily="2"/>
              </a:rPr>
              <a:t> </a:t>
            </a:r>
            <a:r>
              <a:rPr lang="it-IT" sz="3200" b="0" i="0" u="none" strike="noStrike" kern="1200" cap="none" spc="0" baseline="0">
                <a:solidFill>
                  <a:srgbClr val="000000"/>
                </a:solidFill>
                <a:uFillTx/>
                <a:latin typeface="Ubuntu" pitchFamily="34"/>
                <a:ea typeface="Microsoft YaHei" pitchFamily="2"/>
                <a:cs typeface="Lucida Sans" pitchFamily="2"/>
              </a:rPr>
              <a:t>&gt;&gt; texts executable by the machine</a:t>
            </a:r>
          </a:p>
        </p:txBody>
      </p:sp>
      <p:sp>
        <p:nvSpPr>
          <p:cNvPr id="7" name="CasellaDiTesto 6"/>
          <p:cNvSpPr txBox="1"/>
          <p:nvPr/>
        </p:nvSpPr>
        <p:spPr>
          <a:xfrm>
            <a:off x="647998" y="3260521"/>
            <a:ext cx="6983995" cy="221147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If light were dark and dark were light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The moon a black hole in the blaze of night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A raven's wing as bright as tin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Then you, my love, would be darker than sin</a:t>
            </a:r>
          </a:p>
        </p:txBody>
      </p:sp>
      <p:sp>
        <p:nvSpPr>
          <p:cNvPr id="8" name="CasellaDiTesto 7"/>
          <p:cNvSpPr txBox="1"/>
          <p:nvPr/>
        </p:nvSpPr>
        <p:spPr>
          <a:xfrm>
            <a:off x="647998" y="4929475"/>
            <a:ext cx="8928000" cy="316332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Source Code Pro" pitchFamily="49"/>
                <a:ea typeface="Microsoft YaHei" pitchFamily="2"/>
                <a:cs typeface="Lucida Sans" pitchFamily="2"/>
              </a:rPr>
              <a:t>if ((light eq dark) &amp;&amp; (dark eq light)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Source Code Pro" pitchFamily="49"/>
                <a:ea typeface="Microsoft YaHei" pitchFamily="2"/>
                <a:cs typeface="Lucida Sans" pitchFamily="2"/>
              </a:rPr>
              <a:t>&amp;&amp; ($blaze_of_night{moon} == black_hole)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Source Code Pro" pitchFamily="49"/>
                <a:ea typeface="Microsoft YaHei" pitchFamily="2"/>
                <a:cs typeface="Lucida Sans" pitchFamily="2"/>
              </a:rPr>
              <a:t>&amp;&amp; ($ravens_wing{bright} == $tin{bright})){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Source Code Pro" pitchFamily="49"/>
                <a:ea typeface="Microsoft YaHei" pitchFamily="2"/>
                <a:cs typeface="Lucida Sans" pitchFamily="2"/>
              </a:rPr>
              <a:t>my $love = $you = $sin{darkness} + 1;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0" y="1782723"/>
            <a:ext cx="10295997" cy="144753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JODI (Joan Heemskerk e Dirk Paesmans) | OSS/**** (1998)</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75998" y="1518123"/>
            <a:ext cx="9215999"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PURE CODE</a:t>
            </a:r>
            <a:r>
              <a:rPr lang="it-IT" sz="3200" b="0" i="0" u="none" strike="noStrike" kern="1200" cap="none" spc="0" baseline="0">
                <a:solidFill>
                  <a:srgbClr val="990099"/>
                </a:solidFill>
                <a:uFillTx/>
                <a:latin typeface="Ubuntu" pitchFamily="34"/>
                <a:ea typeface="Microsoft YaHei" pitchFamily="2"/>
                <a:cs typeface="Lucida Sans" pitchFamily="2"/>
              </a:rPr>
              <a:t> </a:t>
            </a:r>
            <a:r>
              <a:rPr lang="it-IT" sz="3200" b="0" i="0" u="none" strike="noStrike" kern="1200" cap="none" spc="0" baseline="0">
                <a:solidFill>
                  <a:srgbClr val="000000"/>
                </a:solidFill>
                <a:uFillTx/>
                <a:latin typeface="Ubuntu" pitchFamily="34"/>
                <a:ea typeface="Microsoft YaHei" pitchFamily="2"/>
                <a:cs typeface="Lucida Sans" pitchFamily="2"/>
              </a:rPr>
              <a:t>&gt;&gt; texts executable by the machine</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952003" y="2799362"/>
            <a:ext cx="2015995" cy="1664637"/>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5615997" y="4104000"/>
            <a:ext cx="4208041" cy="3240002"/>
          </a:xfrm>
          <a:prstGeom prst="rect">
            <a:avLst/>
          </a:prstGeom>
          <a:noFill/>
          <a:ln cap="flat">
            <a:noFill/>
          </a:ln>
        </p:spPr>
      </p:pic>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215999" y="4631756"/>
            <a:ext cx="4815001" cy="2712238"/>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INDEX</a:t>
            </a:r>
          </a:p>
        </p:txBody>
      </p:sp>
      <p:sp>
        <p:nvSpPr>
          <p:cNvPr id="4" name="CasellaDiTesto 3"/>
          <p:cNvSpPr txBox="1"/>
          <p:nvPr/>
        </p:nvSpPr>
        <p:spPr>
          <a:xfrm>
            <a:off x="575998" y="2310121"/>
            <a:ext cx="14806979" cy="7198979"/>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Jacques Jacques Fontanille's </a:t>
            </a:r>
            <a:r>
              <a:rPr lang="it-IT" sz="2800" b="1" i="0" u="none" strike="noStrike" kern="1200" cap="none" spc="0" baseline="0">
                <a:solidFill>
                  <a:srgbClr val="000000"/>
                </a:solidFill>
                <a:uFillTx/>
                <a:latin typeface="Ubuntu" pitchFamily="34"/>
                <a:ea typeface="Microsoft YaHei" pitchFamily="2"/>
                <a:cs typeface="Lucida Sans" pitchFamily="2"/>
              </a:rPr>
              <a:t>Generative Path </a:t>
            </a:r>
            <a:br>
              <a:rPr lang="it-IT" sz="2800" b="1" i="0" u="none" strike="noStrike" kern="1200" cap="none" spc="0" baseline="0">
                <a:solidFill>
                  <a:srgbClr val="000000"/>
                </a:solidFill>
                <a:uFillTx/>
                <a:latin typeface="Ubuntu" pitchFamily="34"/>
                <a:ea typeface="Microsoft YaHei" pitchFamily="2"/>
                <a:cs typeface="Lucida Sans" pitchFamily="2"/>
              </a:rPr>
            </a:br>
            <a:r>
              <a:rPr lang="it-IT" sz="2800" b="1" i="0" u="none" strike="noStrike" kern="1200" cap="none" spc="0" baseline="0">
                <a:solidFill>
                  <a:srgbClr val="000000"/>
                </a:solidFill>
                <a:uFillTx/>
                <a:latin typeface="Ubuntu" pitchFamily="34"/>
                <a:ea typeface="Microsoft YaHei" pitchFamily="2"/>
                <a:cs typeface="Lucida Sans" pitchFamily="2"/>
              </a:rPr>
              <a:t>of The Expression</a:t>
            </a:r>
            <a:r>
              <a:rPr lang="it-IT" sz="2800" b="0" i="0" u="none" strike="noStrike" kern="1200" cap="none" spc="0" baseline="0">
                <a:solidFill>
                  <a:srgbClr val="000000"/>
                </a:solidFill>
                <a:uFillTx/>
                <a:latin typeface="Ubuntu" pitchFamily="34"/>
                <a:ea typeface="Microsoft YaHei" pitchFamily="2"/>
                <a:cs typeface="Lucida Sans" pitchFamily="2"/>
              </a:rPr>
              <a:t> (level of practices)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Algirdas Julien Greimas's </a:t>
            </a:r>
            <a:r>
              <a:rPr lang="it-IT" sz="2800" b="1" i="0" u="none" strike="noStrike" kern="1200" cap="none" spc="0" baseline="0">
                <a:solidFill>
                  <a:srgbClr val="000000"/>
                </a:solidFill>
                <a:uFillTx/>
                <a:latin typeface="Ubuntu" pitchFamily="34"/>
                <a:ea typeface="Microsoft YaHei" pitchFamily="2"/>
                <a:cs typeface="Lucida Sans" pitchFamily="2"/>
              </a:rPr>
              <a:t>Semiotic Square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1"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Algirdas Julien Greimas's </a:t>
            </a:r>
            <a:r>
              <a:rPr lang="it-IT" sz="2800" b="1" i="0" u="none" strike="noStrike" kern="1200" cap="none" spc="0" baseline="0">
                <a:solidFill>
                  <a:srgbClr val="000000"/>
                </a:solidFill>
                <a:uFillTx/>
                <a:latin typeface="Ubuntu" pitchFamily="34"/>
                <a:ea typeface="Microsoft YaHei" pitchFamily="2"/>
                <a:cs typeface="Lucida Sans" pitchFamily="2"/>
              </a:rPr>
              <a:t>Actantial Model</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Alexander Galloway's </a:t>
            </a:r>
            <a:r>
              <a:rPr lang="it-IT" sz="2800" b="1" i="0" u="none" strike="noStrike" kern="1200" cap="none" spc="0" baseline="0">
                <a:solidFill>
                  <a:srgbClr val="000000"/>
                </a:solidFill>
                <a:uFillTx/>
                <a:latin typeface="Ubuntu" pitchFamily="34"/>
                <a:ea typeface="Microsoft YaHei" pitchFamily="2"/>
                <a:cs typeface="Lucida Sans" pitchFamily="2"/>
              </a:rPr>
              <a:t>Regimes of Signification </a:t>
            </a:r>
            <a:br>
              <a:rPr lang="it-IT" sz="2800" b="1" i="0" u="none" strike="noStrike" kern="1200" cap="none" spc="0" baseline="0">
                <a:solidFill>
                  <a:srgbClr val="000000"/>
                </a:solidFill>
                <a:uFillTx/>
                <a:latin typeface="Ubuntu" pitchFamily="34"/>
                <a:ea typeface="Microsoft YaHei" pitchFamily="2"/>
                <a:cs typeface="Lucida Sans" pitchFamily="2"/>
              </a:rPr>
            </a:br>
            <a:r>
              <a:rPr lang="it-IT" sz="2800" b="1" i="0" u="none" strike="noStrike" kern="1200" cap="none" spc="0" baseline="0">
                <a:solidFill>
                  <a:srgbClr val="000000"/>
                </a:solidFill>
                <a:uFillTx/>
                <a:latin typeface="Ubuntu" pitchFamily="34"/>
                <a:ea typeface="Microsoft YaHei" pitchFamily="2"/>
                <a:cs typeface="Lucida Sans" pitchFamily="2"/>
              </a:rPr>
              <a:t>of The Interfaces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Alexandra Saemmer's </a:t>
            </a:r>
            <a:r>
              <a:rPr lang="it-IT" sz="2800" b="1" i="0" u="none" strike="noStrike" kern="1200" cap="none" spc="0" baseline="0">
                <a:solidFill>
                  <a:srgbClr val="000000"/>
                </a:solidFill>
                <a:uFillTx/>
                <a:latin typeface="Ubuntu" pitchFamily="34"/>
                <a:ea typeface="Microsoft YaHei" pitchFamily="2"/>
                <a:cs typeface="Lucida Sans" pitchFamily="2"/>
              </a:rPr>
              <a:t>Interfacial Media Figures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CasellaDiTesto 5"/>
          <p:cNvSpPr txBox="1"/>
          <p:nvPr/>
        </p:nvSpPr>
        <p:spPr>
          <a:xfrm>
            <a:off x="503998" y="1367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PLAN OF THE CONTENT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96249" y="1782723"/>
            <a:ext cx="6728502" cy="144753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JODI's HOMEPAGE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75998" y="1518123"/>
            <a:ext cx="9215999"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1" u="none" strike="noStrike" kern="1200" cap="none" spc="0" baseline="0">
                <a:solidFill>
                  <a:srgbClr val="990099"/>
                </a:solidFill>
                <a:uFillTx/>
                <a:latin typeface="Ubuntu" pitchFamily="34"/>
                <a:ea typeface="Microsoft YaHei" pitchFamily="2"/>
                <a:cs typeface="Lucida Sans" pitchFamily="2"/>
              </a:rPr>
              <a:t>PURE CODE</a:t>
            </a:r>
            <a:r>
              <a:rPr lang="it-IT" sz="3200" b="0" i="0" u="none" strike="noStrike" kern="1200" cap="none" spc="0" baseline="0">
                <a:solidFill>
                  <a:srgbClr val="990099"/>
                </a:solidFill>
                <a:uFillTx/>
                <a:latin typeface="Ubuntu" pitchFamily="34"/>
                <a:ea typeface="Microsoft YaHei" pitchFamily="2"/>
                <a:cs typeface="Lucida Sans" pitchFamily="2"/>
              </a:rPr>
              <a:t> </a:t>
            </a:r>
            <a:r>
              <a:rPr lang="it-IT" sz="3200" b="0" i="0" u="none" strike="noStrike" kern="1200" cap="none" spc="0" baseline="0">
                <a:solidFill>
                  <a:srgbClr val="000000"/>
                </a:solidFill>
                <a:uFillTx/>
                <a:latin typeface="Ubuntu" pitchFamily="34"/>
                <a:ea typeface="Microsoft YaHei" pitchFamily="2"/>
                <a:cs typeface="Lucida Sans" pitchFamily="2"/>
              </a:rPr>
              <a:t>&gt;&gt; texts executable by the machine</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31999" y="2854080"/>
            <a:ext cx="9287999" cy="435059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96249" y="1782723"/>
            <a:ext cx="8574008" cy="144753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JODI's HOMEPAGE wwwwwwwww.jodi.org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575998" y="1518123"/>
            <a:ext cx="9215999"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PURE CODE</a:t>
            </a:r>
            <a:r>
              <a:rPr lang="it-IT" sz="3200" b="0" i="0" u="none" strike="noStrike" kern="1200" cap="none" spc="0" baseline="0">
                <a:solidFill>
                  <a:srgbClr val="990099"/>
                </a:solidFill>
                <a:uFillTx/>
                <a:latin typeface="Ubuntu" pitchFamily="34"/>
                <a:ea typeface="Microsoft YaHei" pitchFamily="2"/>
                <a:cs typeface="Lucida Sans" pitchFamily="2"/>
              </a:rPr>
              <a:t> </a:t>
            </a:r>
            <a:r>
              <a:rPr lang="it-IT" sz="3200" b="0" i="0" u="none" strike="noStrike" kern="1200" cap="none" spc="0" baseline="0">
                <a:solidFill>
                  <a:srgbClr val="000000"/>
                </a:solidFill>
                <a:uFillTx/>
                <a:latin typeface="Ubuntu" pitchFamily="34"/>
                <a:ea typeface="Microsoft YaHei" pitchFamily="2"/>
                <a:cs typeface="Lucida Sans" pitchFamily="2"/>
              </a:rPr>
              <a:t>&gt;&gt; texts executable by the machine</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16242" y="2693520"/>
            <a:ext cx="7619759" cy="551448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67372" y="1782723"/>
            <a:ext cx="9242224" cy="1447531"/>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 Web Browser's Diary by Bilgé Kimyonok (2014)  </a:t>
            </a:r>
            <a:r>
              <a:rPr lang="it-IT" sz="2800" b="1" i="0"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0" y="6978600"/>
            <a:ext cx="10079998" cy="797402"/>
          </a:xfrm>
          <a:prstGeom prst="rect">
            <a:avLst/>
          </a:prstGeom>
          <a:noFill/>
          <a:ln cap="flat">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990099"/>
                </a:solidFill>
                <a:uFillTx/>
                <a:latin typeface="Ubuntu" pitchFamily="34"/>
                <a:ea typeface="Microsoft YaHei" pitchFamily="2"/>
                <a:cs typeface="Lucida Sans" pitchFamily="2"/>
              </a:rPr>
              <a:t>*</a:t>
            </a:r>
            <a:r>
              <a:rPr lang="it-IT" sz="2400" b="0" i="0" u="none" strike="noStrike" kern="1200" cap="none" spc="0" baseline="0">
                <a:solidFill>
                  <a:srgbClr val="000000"/>
                </a:solidFill>
                <a:uFillTx/>
                <a:latin typeface="Ubuntu" pitchFamily="34"/>
                <a:ea typeface="Microsoft YaHei" pitchFamily="2"/>
                <a:cs typeface="Lucida Sans" pitchFamily="2"/>
              </a:rPr>
              <a:t> http://louphole.com/divers/A%20Browser's%20Diary.html  </a:t>
            </a:r>
          </a:p>
        </p:txBody>
      </p:sp>
      <p:sp>
        <p:nvSpPr>
          <p:cNvPr id="6" name="CasellaDiTesto 5"/>
          <p:cNvSpPr txBox="1"/>
          <p:nvPr/>
        </p:nvSpPr>
        <p:spPr>
          <a:xfrm>
            <a:off x="575998" y="1518123"/>
            <a:ext cx="9215999"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BROKE CODE</a:t>
            </a:r>
            <a:r>
              <a:rPr lang="it-IT" sz="3200" b="1" i="1" u="none" strike="noStrike" kern="1200" cap="none" spc="0" baseline="0">
                <a:solidFill>
                  <a:srgbClr val="000000"/>
                </a:solidFill>
                <a:uFillTx/>
                <a:latin typeface="Ubuntu" pitchFamily="34"/>
                <a:ea typeface="Microsoft YaHei" pitchFamily="2"/>
                <a:cs typeface="Lucida Sans" pitchFamily="2"/>
              </a:rPr>
              <a:t> &gt;&gt;</a:t>
            </a:r>
            <a:r>
              <a:rPr lang="it-IT" sz="3200" b="0" i="0" u="none" strike="noStrike" kern="1200" cap="none" spc="0" baseline="0">
                <a:solidFill>
                  <a:srgbClr val="000000"/>
                </a:solidFill>
                <a:uFillTx/>
                <a:latin typeface="Ubuntu" pitchFamily="34"/>
                <a:ea typeface="Microsoft YaHei" pitchFamily="2"/>
                <a:cs typeface="Lucida Sans" pitchFamily="2"/>
              </a:rPr>
              <a:t> texts NOT executable   </a:t>
            </a: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19998" y="2702884"/>
            <a:ext cx="8818555" cy="427571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3. CODEWORK</a:t>
            </a:r>
          </a:p>
        </p:txBody>
      </p:sp>
      <p:sp>
        <p:nvSpPr>
          <p:cNvPr id="4" name="CasellaDiTesto 3"/>
          <p:cNvSpPr txBox="1"/>
          <p:nvPr/>
        </p:nvSpPr>
        <p:spPr>
          <a:xfrm>
            <a:off x="98325" y="1350724"/>
            <a:ext cx="9606119" cy="5163936"/>
          </a:xfrm>
          <a:prstGeom prst="rect">
            <a:avLst/>
          </a:prstGeom>
          <a:noFill/>
          <a:ln cap="flat">
            <a:noFill/>
          </a:ln>
        </p:spPr>
        <p:txBody>
          <a:bodyPr vert="horz" wrap="square" lIns="90004" tIns="44997" rIns="90004" bIns="44997" anchor="t" anchorCtr="0" compatLnSpc="0">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Computer code as a literary/artistic  medium</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An image is just as much a result of the various codes that interpret it, as it is the result of authorial intention or audience perception </a:t>
            </a:r>
            <a:r>
              <a:rPr lang="it-IT" sz="2800" b="0" i="0"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Experimental dysfunctionality</a:t>
            </a:r>
            <a:r>
              <a:rPr lang="it-IT" sz="2800" b="0" i="0" u="none" strike="noStrike" kern="1200" cap="none" spc="0" baseline="0">
                <a:solidFill>
                  <a:srgbClr val="000000"/>
                </a:solidFill>
                <a:uFillTx/>
                <a:latin typeface="Ubuntu" pitchFamily="34"/>
                <a:ea typeface="Microsoft YaHei" pitchFamily="2"/>
                <a:cs typeface="Lucida Sans" pitchFamily="2"/>
              </a:rPr>
              <a:t> &gt;&gt; A systematic and programmatic artistic research focused on the anomalies of computational systems aimed at critically reflect on new media </a:t>
            </a:r>
            <a:r>
              <a:rPr lang="it-IT" sz="2800" b="0" i="0"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791998" y="6407996"/>
            <a:ext cx="8995318" cy="1007997"/>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 </a:t>
            </a:r>
            <a:r>
              <a:rPr lang="it-IT" sz="2400" b="0" i="0" u="none" strike="noStrike" kern="1200" cap="none" spc="0" baseline="0">
                <a:solidFill>
                  <a:srgbClr val="000000"/>
                </a:solidFill>
                <a:uFillTx/>
                <a:latin typeface="Ubuntu" pitchFamily="34"/>
                <a:ea typeface="Microsoft YaHei" pitchFamily="2"/>
                <a:cs typeface="Lucida Sans" pitchFamily="2"/>
              </a:rPr>
              <a:t>Brett Stalbaum (1998)</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990099"/>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Marie-Laure Ryan (2010)</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477399" cy="103459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5"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752118" y="2333877"/>
            <a:ext cx="6560637" cy="4920121"/>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387248" cy="103459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382201" y="2520004"/>
            <a:ext cx="2953795" cy="2107435"/>
          </a:xfrm>
          <a:prstGeom prst="rect">
            <a:avLst/>
          </a:prstGeom>
          <a:noFill/>
          <a:ln cap="flat">
            <a:noFill/>
          </a:ln>
        </p:spPr>
      </p:pic>
      <p:sp>
        <p:nvSpPr>
          <p:cNvPr id="6" name="CasellaDiTesto 5"/>
          <p:cNvSpPr txBox="1"/>
          <p:nvPr/>
        </p:nvSpPr>
        <p:spPr>
          <a:xfrm>
            <a:off x="287999" y="4219562"/>
            <a:ext cx="9603248" cy="6137023"/>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APPLE II (1977)</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Huge influence on home computers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(dawn of mass dissemination of IT)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Important for Italian electronic literature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(it was used by Enrico Colombini for the first Italian text adventure </a:t>
            </a:r>
            <a:r>
              <a:rPr lang="it-IT" sz="24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400" b="0" i="0" u="none" strike="noStrike" kern="1200" cap="none" spc="0" baseline="0">
                <a:solidFill>
                  <a:srgbClr val="000000"/>
                </a:solidFill>
                <a:uFillTx/>
                <a:latin typeface="Ubuntu" pitchFamily="34"/>
                <a:ea typeface="Microsoft YaHei" pitchFamily="2"/>
                <a:cs typeface="Lucida Sans" pitchFamily="2"/>
              </a:rPr>
              <a:t>, in 1982)</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347920" cy="103459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
        <p:nvSpPr>
          <p:cNvPr id="5" name="CasellaDiTesto 4"/>
          <p:cNvSpPr txBox="1"/>
          <p:nvPr/>
        </p:nvSpPr>
        <p:spPr>
          <a:xfrm>
            <a:off x="287999" y="2885764"/>
            <a:ext cx="8928000" cy="6668060"/>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format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It is a videoclip and not a programmed work because: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music starts before the execution of the program (when the word “run” appears)</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there are not progressive non-synchronizations between code and audiovisual output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childTnLst>
                                </p:cTn>
                              </p:par>
                              <p:par>
                                <p:cTn id="8" presetClass="entr"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217517" cy="103459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
        <p:nvSpPr>
          <p:cNvPr id="5" name="CasellaDiTesto 4"/>
          <p:cNvSpPr txBox="1"/>
          <p:nvPr/>
        </p:nvSpPr>
        <p:spPr>
          <a:xfrm>
            <a:off x="287999" y="2885764"/>
            <a:ext cx="8736150" cy="749392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computer code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It is referred as an actor (anthropomorphism )</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Ubuntu" pitchFamily="34"/>
                <a:ea typeface="Microsoft YaHei" pitchFamily="2"/>
                <a:cs typeface="Lucida Sans" pitchFamily="2"/>
              </a:rPr>
              <a:t> </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312002" y="3528002"/>
            <a:ext cx="3047759" cy="228564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9316821"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
        <p:nvSpPr>
          <p:cNvPr id="5" name="CasellaDiTesto 4"/>
          <p:cNvSpPr txBox="1"/>
          <p:nvPr/>
        </p:nvSpPr>
        <p:spPr>
          <a:xfrm>
            <a:off x="117985" y="2514956"/>
            <a:ext cx="27609100" cy="8319796"/>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computer code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Mise en abyime of computer science in videoclip: the video</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represents the context in which the fruition of digital works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take place (screen, device, reader's place)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667320" y="3111474"/>
            <a:ext cx="3047759" cy="228564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1295997"/>
            <a:ext cx="12129259"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
        <p:nvSpPr>
          <p:cNvPr id="5" name="CasellaDiTesto 4"/>
          <p:cNvSpPr txBox="1"/>
          <p:nvPr/>
        </p:nvSpPr>
        <p:spPr>
          <a:xfrm>
            <a:off x="287999" y="2514956"/>
            <a:ext cx="8589379" cy="831979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codes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Cursor icon</a:t>
            </a:r>
            <a:r>
              <a:rPr lang="it-IT" sz="2800" b="0" i="0" u="none" strike="noStrike" kern="1200" cap="none" spc="0" baseline="0">
                <a:solidFill>
                  <a:srgbClr val="000000"/>
                </a:solidFill>
                <a:uFillTx/>
                <a:latin typeface="Ubuntu" pitchFamily="34"/>
                <a:ea typeface="Microsoft YaHei" pitchFamily="2"/>
                <a:cs typeface="Lucida Sans" pitchFamily="2"/>
              </a:rPr>
              <a:t> &gt;&gt; computer code or plastic code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Words</a:t>
            </a:r>
            <a:r>
              <a:rPr lang="it-IT" sz="2800" b="0" i="0" u="none" strike="noStrike" kern="1200" cap="none" spc="0" baseline="0">
                <a:solidFill>
                  <a:srgbClr val="000000"/>
                </a:solidFill>
                <a:uFillTx/>
                <a:latin typeface="Ubuntu" pitchFamily="34"/>
                <a:ea typeface="Microsoft YaHei" pitchFamily="2"/>
                <a:cs typeface="Lucida Sans" pitchFamily="2"/>
              </a:rPr>
              <a:t> &gt;&gt; linguistic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Song</a:t>
            </a:r>
            <a:r>
              <a:rPr lang="it-IT" sz="2800" b="0" i="0" u="none" strike="noStrike" kern="1200" cap="none" spc="0" baseline="0">
                <a:solidFill>
                  <a:srgbClr val="000000"/>
                </a:solidFill>
                <a:uFillTx/>
                <a:latin typeface="Ubuntu" pitchFamily="34"/>
                <a:ea typeface="Microsoft YaHei" pitchFamily="2"/>
                <a:cs typeface="Lucida Sans" pitchFamily="2"/>
              </a:rPr>
              <a:t> &gt;&gt; music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Calligrams</a:t>
            </a:r>
            <a:r>
              <a:rPr lang="it-IT" sz="2800" b="0" i="0" u="none" strike="noStrike" kern="1200" cap="none" spc="0" baseline="0">
                <a:solidFill>
                  <a:srgbClr val="000000"/>
                </a:solidFill>
                <a:uFillTx/>
                <a:latin typeface="Ubuntu" pitchFamily="34"/>
                <a:ea typeface="Microsoft YaHei" pitchFamily="2"/>
                <a:cs typeface="Lucida Sans" pitchFamily="2"/>
              </a:rPr>
              <a:t> &gt;&gt; visual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8136002" y="3312002"/>
            <a:ext cx="818644" cy="780476"/>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4751999" y="4176000"/>
            <a:ext cx="1009076" cy="732955"/>
          </a:xfrm>
          <a:prstGeom prst="rect">
            <a:avLst/>
          </a:prstGeom>
          <a:noFill/>
          <a:ln cap="flat">
            <a:noFill/>
          </a:ln>
        </p:spPr>
      </p:pic>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766401" y="5406481"/>
            <a:ext cx="1159916" cy="1073523"/>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INTRODUCTION</a:t>
            </a:r>
          </a:p>
        </p:txBody>
      </p:sp>
      <p:sp>
        <p:nvSpPr>
          <p:cNvPr id="4" name="CasellaDiTesto 3"/>
          <p:cNvSpPr txBox="1"/>
          <p:nvPr/>
        </p:nvSpPr>
        <p:spPr>
          <a:xfrm>
            <a:off x="575998" y="2310121"/>
            <a:ext cx="15062819" cy="3364598"/>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Semiotics is the discipline that studies </a:t>
            </a:r>
            <a:r>
              <a:rPr lang="it-IT" sz="2800" b="1" i="0" u="none" strike="noStrike" kern="1200" cap="none" spc="0" baseline="0">
                <a:solidFill>
                  <a:srgbClr val="000000"/>
                </a:solidFill>
                <a:uFillTx/>
                <a:latin typeface="Ubuntu" pitchFamily="34"/>
                <a:ea typeface="Microsoft YaHei" pitchFamily="2"/>
                <a:cs typeface="Lucida Sans" pitchFamily="2"/>
              </a:rPr>
              <a:t>signs</a:t>
            </a:r>
            <a:r>
              <a:rPr lang="it-IT" sz="2800" b="0" i="0" u="none" strike="noStrike" kern="1200" cap="none" spc="0" baseline="0">
                <a:solidFill>
                  <a:srgbClr val="000000"/>
                </a:solidFill>
                <a:uFillTx/>
                <a:latin typeface="Ubuntu" pitchFamily="34"/>
                <a:ea typeface="Microsoft YaHei" pitchFamily="2"/>
                <a:cs typeface="Lucida Sans" pitchFamily="2"/>
              </a:rPr>
              <a:t>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and the way they make sense (</a:t>
            </a:r>
            <a:r>
              <a:rPr lang="it-IT" sz="2800" b="0" i="1" u="none" strike="noStrike" kern="1200" cap="none" spc="0" baseline="0">
                <a:solidFill>
                  <a:srgbClr val="000000"/>
                </a:solidFill>
                <a:uFillTx/>
                <a:latin typeface="Ubuntu" pitchFamily="34"/>
                <a:ea typeface="Microsoft YaHei" pitchFamily="2"/>
                <a:cs typeface="Lucida Sans" pitchFamily="2"/>
              </a:rPr>
              <a:t>signification</a:t>
            </a:r>
            <a:r>
              <a:rPr lang="it-IT" sz="2800" b="0" i="0" u="none" strike="noStrike" kern="1200" cap="none" spc="0" baseline="0">
                <a:solidFill>
                  <a:srgbClr val="000000"/>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Thus semiotics is the study of sign process (</a:t>
            </a:r>
            <a:r>
              <a:rPr lang="it-IT" sz="2800" b="0" i="1" u="none" strike="noStrike" kern="1200" cap="none" spc="0" baseline="0">
                <a:solidFill>
                  <a:srgbClr val="000000"/>
                </a:solidFill>
                <a:uFillTx/>
                <a:latin typeface="Ubuntu" pitchFamily="34"/>
                <a:ea typeface="Microsoft YaHei" pitchFamily="2"/>
                <a:cs typeface="Lucida Sans" pitchFamily="2"/>
              </a:rPr>
              <a:t>semiosis</a:t>
            </a:r>
            <a:r>
              <a:rPr lang="it-IT" sz="2800" b="0" i="0" u="none" strike="noStrike" kern="1200" cap="none" spc="0" baseline="0">
                <a:solidFill>
                  <a:srgbClr val="000000"/>
                </a:solidFill>
                <a:uFillTx/>
                <a:latin typeface="Ubuntu" pitchFamily="34"/>
                <a:ea typeface="Microsoft YaHei" pitchFamily="2"/>
                <a:cs typeface="Lucida Sans" pitchFamily="2"/>
              </a:rPr>
              <a:t>)</a:t>
            </a: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5" name="CasellaDiTesto 4"/>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CasellaDiTesto 5"/>
          <p:cNvSpPr txBox="1"/>
          <p:nvPr/>
        </p:nvSpPr>
        <p:spPr>
          <a:xfrm>
            <a:off x="503998" y="1367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WHAT IS SEMIOTICS?</a:t>
            </a:r>
          </a:p>
        </p:txBody>
      </p:sp>
      <p:sp>
        <p:nvSpPr>
          <p:cNvPr id="7" name="CasellaDiTesto 6"/>
          <p:cNvSpPr txBox="1"/>
          <p:nvPr/>
        </p:nvSpPr>
        <p:spPr>
          <a:xfrm>
            <a:off x="647998" y="4853882"/>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WHAT IS IT FOR?</a:t>
            </a:r>
          </a:p>
        </p:txBody>
      </p:sp>
      <p:sp>
        <p:nvSpPr>
          <p:cNvPr id="8" name="CasellaDiTesto 7"/>
          <p:cNvSpPr txBox="1"/>
          <p:nvPr/>
        </p:nvSpPr>
        <p:spPr>
          <a:xfrm>
            <a:off x="575998" y="5687997"/>
            <a:ext cx="23243581" cy="3836456"/>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To analyze content, form and expression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of every product composed of signs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(books, films, web interfaces, works of electronic literature...)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Class="entr"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CasellaDiTesto 1"/>
          <p:cNvSpPr txBox="1"/>
          <p:nvPr/>
        </p:nvSpPr>
        <p:spPr>
          <a:xfrm>
            <a:off x="287999" y="2514956"/>
            <a:ext cx="8070073" cy="522298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codes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1"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Animations</a:t>
            </a:r>
            <a:r>
              <a:rPr lang="it-IT" sz="2800" b="0" i="0" u="none" strike="noStrike" kern="1200" cap="none" spc="0" baseline="0">
                <a:solidFill>
                  <a:srgbClr val="000000"/>
                </a:solidFill>
                <a:uFillTx/>
                <a:latin typeface="Ubuntu" pitchFamily="34"/>
                <a:ea typeface="Microsoft YaHei" pitchFamily="2"/>
                <a:cs typeface="Lucida Sans" pitchFamily="2"/>
              </a:rPr>
              <a:t> &gt;&gt; temporal semiotics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Computer code</a:t>
            </a:r>
            <a:r>
              <a:rPr lang="it-IT" sz="2800" b="0" i="0" u="none" strike="noStrike" kern="1200" cap="none" spc="0" baseline="0">
                <a:solidFill>
                  <a:srgbClr val="000000"/>
                </a:solidFill>
                <a:uFillTx/>
                <a:latin typeface="Ubuntu" pitchFamily="34"/>
                <a:ea typeface="Microsoft YaHei" pitchFamily="2"/>
                <a:cs typeface="Lucida Sans" pitchFamily="2"/>
              </a:rPr>
              <a:t> &gt;&gt; computer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Closing </a:t>
            </a:r>
            <a:r>
              <a:rPr lang="it-IT" sz="2800" b="1" i="0" u="none" strike="noStrike" kern="1200" cap="none" spc="0" baseline="0">
                <a:solidFill>
                  <a:srgbClr val="000000"/>
                </a:solidFill>
                <a:uFillTx/>
                <a:latin typeface="Ubuntu" pitchFamily="34"/>
                <a:ea typeface="Microsoft YaHei" pitchFamily="2"/>
                <a:cs typeface="Lucida Sans" pitchFamily="2"/>
              </a:rPr>
              <a:t>credits</a:t>
            </a: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800" b="1" i="0" u="none" strike="noStrike" kern="1200" cap="none" spc="0" baseline="0">
                <a:solidFill>
                  <a:srgbClr val="000000"/>
                </a:solidFill>
                <a:uFillTx/>
                <a:latin typeface="Ubuntu" pitchFamily="34"/>
                <a:ea typeface="Microsoft YaHei" pitchFamily="2"/>
                <a:cs typeface="Lucida Sans" pitchFamily="2"/>
              </a:rPr>
              <a:t>editing</a:t>
            </a:r>
            <a:r>
              <a:rPr lang="it-IT" sz="2800" b="0" i="0" u="none" strike="noStrike" kern="1200" cap="none" spc="0" baseline="0">
                <a:solidFill>
                  <a:srgbClr val="000000"/>
                </a:solidFill>
                <a:uFillTx/>
                <a:latin typeface="Ubuntu" pitchFamily="34"/>
                <a:ea typeface="Microsoft YaHei" pitchFamily="2"/>
                <a:cs typeface="Lucida Sans" pitchFamily="2"/>
              </a:rPr>
              <a:t> &gt;&gt; video/movie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Apple II</a:t>
            </a:r>
            <a:r>
              <a:rPr lang="it-IT" sz="2800" b="0" i="0" u="none" strike="noStrike" kern="1200" cap="none" spc="0" baseline="0">
                <a:solidFill>
                  <a:srgbClr val="000000"/>
                </a:solidFill>
                <a:uFillTx/>
                <a:latin typeface="Ubuntu" pitchFamily="34"/>
                <a:ea typeface="Microsoft YaHei" pitchFamily="2"/>
                <a:cs typeface="Lucida Sans" pitchFamily="2"/>
              </a:rPr>
              <a:t> &gt;&gt; cultural code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243267"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407996" y="2793748"/>
            <a:ext cx="1799996" cy="1350001"/>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CasellaDiTesto 1"/>
          <p:cNvSpPr txBox="1"/>
          <p:nvPr/>
        </p:nvSpPr>
        <p:spPr>
          <a:xfrm>
            <a:off x="287999" y="2514956"/>
            <a:ext cx="9215999" cy="482903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Intermittent cursor &gt;&gt; waiting for an action</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1217219"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648236" y="3312002"/>
            <a:ext cx="3047759" cy="228564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2" name="CasellaDiTesto 1"/>
          <p:cNvSpPr txBox="1"/>
          <p:nvPr/>
        </p:nvSpPr>
        <p:spPr>
          <a:xfrm>
            <a:off x="287999" y="2514956"/>
            <a:ext cx="9215999" cy="5034604"/>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808003" y="3060003"/>
            <a:ext cx="3984123" cy="298800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CasellaDiTesto 1"/>
          <p:cNvSpPr txBox="1"/>
          <p:nvPr/>
        </p:nvSpPr>
        <p:spPr>
          <a:xfrm>
            <a:off x="167152" y="2514956"/>
            <a:ext cx="14488219" cy="5222988"/>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Psychological effect due to the association of the linguistic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meaning to the movement</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243267"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808003" y="3060003"/>
            <a:ext cx="3984123" cy="2988003"/>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2" name="CasellaDiTesto 1"/>
          <p:cNvSpPr txBox="1"/>
          <p:nvPr/>
        </p:nvSpPr>
        <p:spPr>
          <a:xfrm>
            <a:off x="287999" y="2514956"/>
            <a:ext cx="9771561" cy="4810054"/>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Writing space: from typographic (linear) to choreographic</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35726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105357" y="3096002"/>
            <a:ext cx="3734638" cy="2800798"/>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CasellaDiTesto 1"/>
          <p:cNvSpPr txBox="1"/>
          <p:nvPr/>
        </p:nvSpPr>
        <p:spPr>
          <a:xfrm>
            <a:off x="287999" y="2514956"/>
            <a:ext cx="9215999" cy="742139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471272"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304004" y="3114364"/>
            <a:ext cx="5399998" cy="4049639"/>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CasellaDiTesto 1"/>
          <p:cNvSpPr txBox="1"/>
          <p:nvPr/>
        </p:nvSpPr>
        <p:spPr>
          <a:xfrm>
            <a:off x="287999" y="2514956"/>
            <a:ext cx="9215999" cy="742139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471272"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327404" y="3096002"/>
            <a:ext cx="5664598" cy="4248000"/>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CasellaDiTesto 1"/>
          <p:cNvSpPr txBox="1"/>
          <p:nvPr/>
        </p:nvSpPr>
        <p:spPr>
          <a:xfrm>
            <a:off x="287999" y="2514956"/>
            <a:ext cx="9215999" cy="742139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471272"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pic>
        <p:nvPicPr>
          <p:cNvPr id="6" name="">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231995" y="3096002"/>
            <a:ext cx="5639763" cy="4229639"/>
          </a:xfrm>
          <a:prstGeom prst="rect">
            <a:avLst/>
          </a:prstGeom>
          <a:solidFill>
            <a:srgbClr val="CFE7F5"/>
          </a:solidFill>
          <a:ln w="0" cap="flat">
            <a:solidFill>
              <a:srgbClr val="808080"/>
            </a:solidFill>
            <a:prstDash val="solid"/>
            <a:miter/>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CasellaDiTesto 1"/>
          <p:cNvSpPr txBox="1"/>
          <p:nvPr/>
        </p:nvSpPr>
        <p:spPr>
          <a:xfrm>
            <a:off x="503998" y="2514956"/>
            <a:ext cx="9487028" cy="398418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Singing</a:t>
            </a:r>
            <a:r>
              <a:rPr lang="it-IT" sz="2800" b="0" i="0" u="none" strike="noStrike" kern="1200" cap="none" spc="0" baseline="0">
                <a:solidFill>
                  <a:srgbClr val="000000"/>
                </a:solidFill>
                <a:uFillTx/>
                <a:latin typeface="Ubuntu" pitchFamily="34"/>
                <a:ea typeface="Microsoft YaHei" pitchFamily="2"/>
                <a:cs typeface="Lucida Sans" pitchFamily="2"/>
              </a:rPr>
              <a:t> &gt;&gt; the </a:t>
            </a:r>
            <a:r>
              <a:rPr lang="it-IT" sz="2800" b="1" i="0" u="none" strike="noStrike" kern="1200" cap="none" spc="0" baseline="0">
                <a:solidFill>
                  <a:srgbClr val="000000"/>
                </a:solidFill>
                <a:uFillTx/>
                <a:latin typeface="Ubuntu" pitchFamily="34"/>
                <a:ea typeface="Microsoft YaHei" pitchFamily="2"/>
                <a:cs typeface="Lucida Sans" pitchFamily="2"/>
              </a:rPr>
              <a:t>linguistic</a:t>
            </a:r>
            <a:r>
              <a:rPr lang="it-IT" sz="2800" b="0" i="0" u="none" strike="noStrike" kern="1200" cap="none" spc="0" baseline="0">
                <a:solidFill>
                  <a:srgbClr val="000000"/>
                </a:solidFill>
                <a:uFillTx/>
                <a:latin typeface="Ubuntu" pitchFamily="34"/>
                <a:ea typeface="Microsoft YaHei" pitchFamily="2"/>
                <a:cs typeface="Lucida Sans" pitchFamily="2"/>
              </a:rPr>
              <a:t> and </a:t>
            </a:r>
            <a:r>
              <a:rPr lang="it-IT" sz="2800" b="1" i="0" u="none" strike="noStrike" kern="1200" cap="none" spc="0" baseline="0">
                <a:solidFill>
                  <a:srgbClr val="000000"/>
                </a:solidFill>
                <a:uFillTx/>
                <a:latin typeface="Ubuntu" pitchFamily="34"/>
                <a:ea typeface="Microsoft YaHei" pitchFamily="2"/>
                <a:cs typeface="Lucida Sans" pitchFamily="2"/>
              </a:rPr>
              <a:t>computer</a:t>
            </a:r>
            <a:r>
              <a:rPr lang="it-IT" sz="2800" b="0" i="0" u="none" strike="noStrike" kern="1200" cap="none" spc="0" baseline="0">
                <a:solidFill>
                  <a:srgbClr val="000000"/>
                </a:solidFill>
                <a:uFillTx/>
                <a:latin typeface="Ubuntu" pitchFamily="34"/>
                <a:ea typeface="Microsoft YaHei" pitchFamily="2"/>
                <a:cs typeface="Lucida Sans" pitchFamily="2"/>
              </a:rPr>
              <a:t> code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are predominant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Music</a:t>
            </a:r>
            <a:r>
              <a:rPr lang="it-IT" sz="2800" b="0" i="0" u="none" strike="noStrike" kern="1200" cap="none" spc="0" baseline="0">
                <a:solidFill>
                  <a:srgbClr val="000000"/>
                </a:solidFill>
                <a:uFillTx/>
                <a:latin typeface="Ubuntu" pitchFamily="34"/>
                <a:ea typeface="Microsoft YaHei" pitchFamily="2"/>
                <a:cs typeface="Lucida Sans" pitchFamily="2"/>
              </a:rPr>
              <a:t> &gt;&gt; </a:t>
            </a:r>
            <a:r>
              <a:rPr lang="it-IT" sz="2800" b="1" i="0" u="none" strike="noStrike" kern="1200" cap="none" spc="0" baseline="0">
                <a:solidFill>
                  <a:srgbClr val="000000"/>
                </a:solidFill>
                <a:uFillTx/>
                <a:latin typeface="Ubuntu" pitchFamily="34"/>
                <a:ea typeface="Microsoft YaHei" pitchFamily="2"/>
                <a:cs typeface="Lucida Sans" pitchFamily="2"/>
              </a:rPr>
              <a:t>choreography</a:t>
            </a: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800" b="1" i="0" u="none" strike="noStrike" kern="1200" cap="none" spc="0" baseline="0">
                <a:solidFill>
                  <a:srgbClr val="000000"/>
                </a:solidFill>
                <a:uFillTx/>
                <a:latin typeface="Ubuntu" pitchFamily="34"/>
                <a:ea typeface="Microsoft YaHei" pitchFamily="2"/>
                <a:cs typeface="Lucida Sans" pitchFamily="2"/>
              </a:rPr>
              <a:t>plastic</a:t>
            </a:r>
            <a:r>
              <a:rPr lang="it-IT" sz="2800" b="0" i="0" u="none" strike="noStrike" kern="1200" cap="none" spc="0" baseline="0">
                <a:solidFill>
                  <a:srgbClr val="000000"/>
                </a:solidFill>
                <a:uFillTx/>
                <a:latin typeface="Ubuntu" pitchFamily="34"/>
                <a:ea typeface="Microsoft YaHei" pitchFamily="2"/>
                <a:cs typeface="Lucida Sans" pitchFamily="2"/>
              </a:rPr>
              <a:t> and </a:t>
            </a:r>
            <a:r>
              <a:rPr lang="it-IT" sz="2800" b="1" i="0" u="none" strike="noStrike" kern="1200" cap="none" spc="0" baseline="0">
                <a:solidFill>
                  <a:srgbClr val="000000"/>
                </a:solidFill>
                <a:uFillTx/>
                <a:latin typeface="Ubuntu" pitchFamily="34"/>
                <a:ea typeface="Microsoft YaHei" pitchFamily="2"/>
                <a:cs typeface="Lucida Sans" pitchFamily="2"/>
              </a:rPr>
              <a:t>figurative</a:t>
            </a:r>
            <a:r>
              <a:rPr lang="it-IT" sz="2800" b="0" i="0" u="none" strike="noStrike" kern="1200" cap="none" spc="0" baseline="0">
                <a:solidFill>
                  <a:srgbClr val="000000"/>
                </a:solidFill>
                <a:uFillTx/>
                <a:latin typeface="Ubuntu" pitchFamily="34"/>
                <a:ea typeface="Microsoft YaHei" pitchFamily="2"/>
                <a:cs typeface="Lucida Sans" pitchFamily="2"/>
              </a:rPr>
              <a:t> codes prevail</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471272"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CasellaDiTesto 1"/>
          <p:cNvSpPr txBox="1"/>
          <p:nvPr/>
        </p:nvSpPr>
        <p:spPr>
          <a:xfrm>
            <a:off x="287999" y="2514956"/>
            <a:ext cx="9445934" cy="398418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Videoclip is multimedia and intermedia:</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multimedia</a:t>
            </a:r>
            <a:r>
              <a:rPr lang="it-IT" sz="2800" b="0" i="0" u="none" strike="noStrike" kern="1200" cap="none" spc="0" baseline="0">
                <a:solidFill>
                  <a:srgbClr val="000000"/>
                </a:solidFill>
                <a:uFillTx/>
                <a:latin typeface="Ubuntu" pitchFamily="34"/>
                <a:ea typeface="Microsoft YaHei" pitchFamily="2"/>
                <a:cs typeface="Lucida Sans" pitchFamily="2"/>
              </a:rPr>
              <a:t> because there are more media at the same time (written, visual and sound);</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intermedia</a:t>
            </a:r>
            <a:r>
              <a:rPr lang="it-IT" sz="2800" b="0" i="0" u="none" strike="noStrike" kern="1200" cap="none" spc="0" baseline="0">
                <a:solidFill>
                  <a:srgbClr val="000000"/>
                </a:solidFill>
                <a:uFillTx/>
                <a:latin typeface="Ubuntu" pitchFamily="34"/>
                <a:ea typeface="Microsoft YaHei" pitchFamily="2"/>
                <a:cs typeface="Lucida Sans" pitchFamily="2"/>
              </a:rPr>
              <a:t> because some elements (like the cursor) move from one code to another</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35726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CasellaDiTesto 1"/>
          <p:cNvSpPr txBox="1"/>
          <p:nvPr/>
        </p:nvSpPr>
        <p:spPr>
          <a:xfrm>
            <a:off x="575998" y="2310121"/>
            <a:ext cx="9504621" cy="3659611"/>
          </a:xfrm>
          <a:prstGeom prst="rect">
            <a:avLst/>
          </a:prstGeom>
          <a:noFill/>
          <a:ln cap="flat">
            <a:noFill/>
          </a:ln>
        </p:spPr>
        <p:txBody>
          <a:bodyPr vert="horz" wrap="squar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The sign is “something that refers to something else,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to someone in some way” </a:t>
            </a:r>
            <a:r>
              <a:rPr lang="it-IT" sz="2800" b="0" i="0" u="none" strike="noStrike" kern="1200" cap="none" spc="0" baseline="0">
                <a:solidFill>
                  <a:srgbClr val="990099"/>
                </a:solidFill>
                <a:uFillTx/>
                <a:latin typeface="Ubuntu" pitchFamily="34"/>
                <a:ea typeface="Microsoft YaHei" pitchFamily="2"/>
                <a:cs typeface="Lucida Sans" pitchFamily="2"/>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sign is a discrete unit of meaning: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 system composed of different elements</a:t>
            </a: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990099"/>
                </a:solidFill>
                <a:uFillTx/>
                <a:latin typeface="Ubuntu" pitchFamily="34"/>
                <a:ea typeface="Microsoft YaHei" pitchFamily="2"/>
                <a:cs typeface="Lucida Sans" pitchFamily="2"/>
              </a:rPr>
              <a:t>*</a:t>
            </a:r>
            <a:r>
              <a:rPr lang="it-IT" sz="1600" b="0" i="0" u="none" strike="noStrike" kern="1200" cap="none" spc="0" baseline="0">
                <a:solidFill>
                  <a:srgbClr val="000000"/>
                </a:solidFill>
                <a:uFillTx/>
                <a:latin typeface="Ubuntu" pitchFamily="34"/>
                <a:ea typeface="Microsoft YaHei" pitchFamily="2"/>
                <a:cs typeface="Lucida Sans" pitchFamily="2"/>
              </a:rPr>
              <a:t>M. Danesi, P. Perron, </a:t>
            </a:r>
            <a:r>
              <a:rPr lang="it-IT" sz="1600" b="0" i="1" u="none" strike="noStrike" kern="1200" cap="none" spc="0" baseline="0">
                <a:solidFill>
                  <a:srgbClr val="000000"/>
                </a:solidFill>
                <a:uFillTx/>
                <a:latin typeface="Ubuntu" pitchFamily="34"/>
                <a:ea typeface="Microsoft YaHei" pitchFamily="2"/>
                <a:cs typeface="Lucida Sans" pitchFamily="2"/>
              </a:rPr>
              <a:t>Analyzing Cultures: An Introduction and Handbook</a:t>
            </a:r>
            <a:r>
              <a:rPr lang="it-IT" sz="1600" b="0" i="0" u="none" strike="noStrike" kern="1200" cap="none" spc="0" baseline="0">
                <a:solidFill>
                  <a:srgbClr val="000000"/>
                </a:solidFill>
                <a:uFillTx/>
                <a:latin typeface="Ubuntu" pitchFamily="34"/>
                <a:ea typeface="Microsoft YaHei" pitchFamily="2"/>
                <a:cs typeface="Lucida Sans" pitchFamily="2"/>
              </a:rPr>
              <a:t>,         </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000000"/>
                </a:solidFill>
                <a:uFillTx/>
                <a:latin typeface="Ubuntu" pitchFamily="34"/>
                <a:ea typeface="Microsoft YaHei" pitchFamily="2"/>
                <a:cs typeface="Lucida Sans" pitchFamily="2"/>
              </a:rPr>
              <a:t>Indiana University Press, Bloomington 1999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5" name="CasellaDiTesto 4"/>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CasellaDiTesto 5"/>
          <p:cNvSpPr txBox="1"/>
          <p:nvPr/>
        </p:nvSpPr>
        <p:spPr>
          <a:xfrm>
            <a:off x="503998" y="1367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IN GENERAL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CasellaDiTesto 1"/>
          <p:cNvSpPr txBox="1"/>
          <p:nvPr/>
        </p:nvSpPr>
        <p:spPr>
          <a:xfrm>
            <a:off x="287999" y="2514956"/>
            <a:ext cx="9529767" cy="4397121"/>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semiotic effects </a:t>
            </a:r>
            <a:r>
              <a:rPr lang="it-IT" sz="2800" b="0" i="0" u="none" strike="noStrike" kern="1200" cap="none" spc="0" baseline="0">
                <a:solidFill>
                  <a:srgbClr val="000000"/>
                </a:solidFill>
                <a:uFillTx/>
                <a:latin typeface="Ubuntu" pitchFamily="34"/>
                <a:ea typeface="Microsoft YaHei" pitchFamily="2"/>
                <a:cs typeface="Lucida Sans" pitchFamily="2"/>
              </a:rPr>
              <a:t>generated by animation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Cognitive surplus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Reading the most recent things leads to forgetting the previous ones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On-screen reading requires new strategies</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35726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2" name="CasellaDiTesto 1"/>
          <p:cNvSpPr txBox="1"/>
          <p:nvPr/>
        </p:nvSpPr>
        <p:spPr>
          <a:xfrm>
            <a:off x="287999" y="2376004"/>
            <a:ext cx="9622917" cy="5222988"/>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About the </a:t>
            </a:r>
            <a:r>
              <a:rPr lang="it-IT" sz="2800" b="1" i="0" u="none" strike="noStrike" kern="1200" cap="none" spc="0" baseline="0">
                <a:solidFill>
                  <a:srgbClr val="000000"/>
                </a:solidFill>
                <a:uFillTx/>
                <a:latin typeface="Ubuntu" pitchFamily="34"/>
                <a:ea typeface="Microsoft YaHei" pitchFamily="2"/>
                <a:cs typeface="Lucida Sans" pitchFamily="2"/>
              </a:rPr>
              <a:t>differences</a:t>
            </a:r>
            <a:r>
              <a:rPr lang="it-IT" sz="2800" b="0" i="0" u="none" strike="noStrike" kern="1200" cap="none" spc="0" baseline="0">
                <a:solidFill>
                  <a:srgbClr val="000000"/>
                </a:solidFill>
                <a:uFillTx/>
                <a:latin typeface="Ubuntu" pitchFamily="34"/>
                <a:ea typeface="Microsoft YaHei" pitchFamily="2"/>
                <a:cs typeface="Lucida Sans" pitchFamily="2"/>
              </a:rPr>
              <a:t> between </a:t>
            </a:r>
            <a:r>
              <a:rPr lang="it-IT" sz="2800" b="1" i="0" u="none" strike="noStrike" kern="1200" cap="none" spc="0" baseline="0">
                <a:solidFill>
                  <a:srgbClr val="000000"/>
                </a:solidFill>
                <a:uFillTx/>
                <a:latin typeface="Ubuntu" pitchFamily="34"/>
                <a:ea typeface="Microsoft YaHei" pitchFamily="2"/>
                <a:cs typeface="Lucida Sans" pitchFamily="2"/>
              </a:rPr>
              <a:t>programmed works</a:t>
            </a:r>
            <a:r>
              <a:rPr lang="it-IT" sz="2800" b="0" i="0" u="none" strike="noStrike" kern="1200" cap="none" spc="0" baseline="0">
                <a:solidFill>
                  <a:srgbClr val="000000"/>
                </a:solidFill>
                <a:uFillTx/>
                <a:latin typeface="Ubuntu" pitchFamily="34"/>
                <a:ea typeface="Microsoft YaHei" pitchFamily="2"/>
                <a:cs typeface="Lucida Sans" pitchFamily="2"/>
              </a:rPr>
              <a:t>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and </a:t>
            </a:r>
            <a:r>
              <a:rPr lang="it-IT" sz="2800" b="1" i="0" u="none" strike="noStrike" kern="1200" cap="none" spc="0" baseline="0">
                <a:solidFill>
                  <a:srgbClr val="000000"/>
                </a:solidFill>
                <a:uFillTx/>
                <a:latin typeface="Ubuntu" pitchFamily="34"/>
                <a:ea typeface="Microsoft YaHei" pitchFamily="2"/>
                <a:cs typeface="Lucida Sans" pitchFamily="2"/>
              </a:rPr>
              <a:t>video works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 the video works the reader can not control the speed, nor the order of reproduction, nor can he know the total length of the work</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 a digital environment, authors and readers must renounce total control of the work and embrace an </a:t>
            </a:r>
            <a:r>
              <a:rPr lang="it-IT" sz="2800" b="1" i="0" u="none" strike="noStrike" kern="1200" cap="none" spc="0" baseline="0">
                <a:solidFill>
                  <a:srgbClr val="000000"/>
                </a:solidFill>
                <a:uFillTx/>
                <a:latin typeface="Ubuntu" pitchFamily="34"/>
                <a:ea typeface="Microsoft YaHei" pitchFamily="2"/>
                <a:cs typeface="Lucida Sans" pitchFamily="2"/>
              </a:rPr>
              <a:t>aesthetic of the flow</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Everything in the digital space is a </a:t>
            </a:r>
            <a:r>
              <a:rPr lang="it-IT" sz="2800" b="0" i="1" u="none" strike="noStrike" kern="1200" cap="none" spc="0" baseline="0">
                <a:solidFill>
                  <a:srgbClr val="000000"/>
                </a:solidFill>
                <a:uFillTx/>
                <a:latin typeface="Ubuntu" pitchFamily="34"/>
                <a:ea typeface="Microsoft YaHei" pitchFamily="2"/>
                <a:cs typeface="Lucida Sans" pitchFamily="2"/>
              </a:rPr>
              <a:t>Transitoire Observable </a:t>
            </a:r>
            <a:r>
              <a:rPr lang="it-IT" sz="2800" b="0" i="0" u="none" strike="noStrike" kern="1200" cap="none" spc="0" baseline="0">
                <a:solidFill>
                  <a:srgbClr val="990099"/>
                </a:solidFill>
                <a:uFillTx/>
                <a:latin typeface="Ubuntu" pitchFamily="34"/>
                <a:ea typeface="Microsoft YaHei" pitchFamily="2"/>
                <a:cs typeface="Lucida Sans" pitchFamily="2"/>
              </a:rPr>
              <a:t>*</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1295997"/>
            <a:ext cx="12471272"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990099"/>
                </a:solidFill>
                <a:uFillTx/>
                <a:latin typeface="Ubuntu" pitchFamily="34"/>
                <a:ea typeface="Microsoft YaHei" pitchFamily="2"/>
                <a:cs typeface="Lucida Sans" pitchFamily="2"/>
              </a:rPr>
              <a:t>GRANDADDY | JED'S OTHER POEM                                              </a:t>
            </a:r>
            <a:br>
              <a:rPr lang="en-GB" sz="3200" b="1" i="0" u="none" strike="noStrike" kern="1200" cap="none" spc="0" baseline="0">
                <a:solidFill>
                  <a:srgbClr val="990099"/>
                </a:solidFill>
                <a:uFillTx/>
                <a:latin typeface="Ubuntu" pitchFamily="34"/>
                <a:ea typeface="Microsoft YaHei" pitchFamily="2"/>
                <a:cs typeface="Lucida Sans" pitchFamily="2"/>
              </a:rPr>
            </a:br>
            <a:r>
              <a:rPr lang="en-GB" sz="3200" b="1" i="0" u="none" strike="noStrike" kern="1200" cap="none" spc="0" baseline="0">
                <a:solidFill>
                  <a:srgbClr val="990099"/>
                </a:solidFill>
                <a:uFillTx/>
                <a:latin typeface="Ubuntu" pitchFamily="34"/>
                <a:ea typeface="Microsoft YaHei" pitchFamily="2"/>
                <a:cs typeface="Lucida Sans" pitchFamily="2"/>
              </a:rPr>
              <a:t>                          (BEAUTIFUL GROUND) (2000)</a:t>
            </a:r>
          </a:p>
        </p:txBody>
      </p:sp>
      <p:sp>
        <p:nvSpPr>
          <p:cNvPr id="5" name="CasellaDiTesto 4"/>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EXAMPLE 4. VIDEOCLIP</a:t>
            </a:r>
          </a:p>
        </p:txBody>
      </p:sp>
      <p:sp>
        <p:nvSpPr>
          <p:cNvPr id="6" name="CasellaDiTesto 5"/>
          <p:cNvSpPr txBox="1"/>
          <p:nvPr/>
        </p:nvSpPr>
        <p:spPr>
          <a:xfrm>
            <a:off x="791998" y="6971760"/>
            <a:ext cx="8980203" cy="444242"/>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990099"/>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Philippe Bootz, 2003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2" name="CasellaDiTesto 1"/>
          <p:cNvSpPr txBox="1"/>
          <p:nvPr/>
        </p:nvSpPr>
        <p:spPr>
          <a:xfrm>
            <a:off x="311398" y="1335956"/>
            <a:ext cx="10541322" cy="722860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Interfaces can be broken down into a series of levels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(practices, objects, texts and signs)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Identify the </a:t>
            </a:r>
            <a:r>
              <a:rPr lang="it-IT" sz="2800" b="1" i="0" u="none" strike="noStrike" kern="1200" cap="none" spc="0" baseline="0">
                <a:solidFill>
                  <a:srgbClr val="000000"/>
                </a:solidFill>
                <a:uFillTx/>
                <a:latin typeface="Ubuntu" pitchFamily="34"/>
                <a:ea typeface="Microsoft YaHei" pitchFamily="2"/>
                <a:cs typeface="Lucida Sans" pitchFamily="2"/>
              </a:rPr>
              <a:t>practices</a:t>
            </a:r>
            <a:r>
              <a:rPr lang="it-IT" sz="2800" b="0" i="0" u="none" strike="noStrike" kern="1200" cap="none" spc="0" baseline="0">
                <a:solidFill>
                  <a:srgbClr val="000000"/>
                </a:solidFill>
                <a:uFillTx/>
                <a:latin typeface="Ubuntu" pitchFamily="34"/>
                <a:ea typeface="Microsoft YaHei" pitchFamily="2"/>
                <a:cs typeface="Lucida Sans" pitchFamily="2"/>
              </a:rPr>
              <a:t>, by asking:</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1.</a:t>
            </a:r>
            <a:r>
              <a:rPr lang="it-IT" sz="2800" b="0" i="0" u="none" strike="noStrike" kern="1200" cap="none" spc="0" baseline="0">
                <a:solidFill>
                  <a:srgbClr val="000000"/>
                </a:solidFill>
                <a:uFillTx/>
                <a:latin typeface="Ubuntu" pitchFamily="34"/>
                <a:ea typeface="Microsoft YaHei" pitchFamily="2"/>
                <a:cs typeface="Lucida Sans" pitchFamily="2"/>
              </a:rPr>
              <a:t> What the interface allows to do or not do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(level of practices and texts)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2.</a:t>
            </a:r>
            <a:r>
              <a:rPr lang="it-IT" sz="2800" b="0" i="0" u="none" strike="noStrike" kern="1200" cap="none" spc="0" baseline="0">
                <a:solidFill>
                  <a:srgbClr val="000000"/>
                </a:solidFill>
                <a:uFillTx/>
                <a:latin typeface="Ubuntu" pitchFamily="34"/>
                <a:ea typeface="Microsoft YaHei" pitchFamily="2"/>
                <a:cs typeface="Lucida Sans" pitchFamily="2"/>
              </a:rPr>
              <a:t> Which vocabulary it uses to address users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   (level of practices)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3.</a:t>
            </a:r>
            <a:r>
              <a:rPr lang="it-IT" sz="2800" b="0" i="0" u="none" strike="noStrike" kern="1200" cap="none" spc="0" baseline="0">
                <a:solidFill>
                  <a:srgbClr val="000000"/>
                </a:solidFill>
                <a:uFillTx/>
                <a:latin typeface="Ubuntu" pitchFamily="34"/>
                <a:ea typeface="Microsoft YaHei" pitchFamily="2"/>
                <a:cs typeface="Lucida Sans" pitchFamily="2"/>
              </a:rPr>
              <a:t> What kind of signs we see on screen, eg images,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video, texts</a:t>
            </a:r>
            <a:r>
              <a:rPr lang="it-IT" sz="2400" b="0" i="0" u="none" strike="noStrike" kern="1200" cap="none" spc="0" baseline="0">
                <a:solidFill>
                  <a:srgbClr val="000000"/>
                </a:solidFill>
                <a:uFillTx/>
                <a:latin typeface="Ubuntu" pitchFamily="34"/>
                <a:ea typeface="Microsoft YaHei" pitchFamily="2"/>
                <a:cs typeface="Lucida Sans" pitchFamily="2"/>
              </a:rPr>
              <a:t> (level of objects)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4.</a:t>
            </a:r>
            <a:r>
              <a:rPr lang="it-IT" sz="2800" b="0" i="0" u="none" strike="noStrike" kern="1200" cap="none" spc="0" baseline="0">
                <a:solidFill>
                  <a:srgbClr val="000000"/>
                </a:solidFill>
                <a:uFillTx/>
                <a:latin typeface="Ubuntu" pitchFamily="34"/>
                <a:ea typeface="Microsoft YaHei" pitchFamily="2"/>
                <a:cs typeface="Lucida Sans" pitchFamily="2"/>
              </a:rPr>
              <a:t> How these signs are organized in time and space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a:t>
            </a:r>
            <a:r>
              <a:rPr lang="it-IT" sz="2400" b="0" i="0" u="none" strike="noStrike" kern="1200" cap="none" spc="0" baseline="0">
                <a:solidFill>
                  <a:srgbClr val="000000"/>
                </a:solidFill>
                <a:uFillTx/>
                <a:latin typeface="Ubuntu" pitchFamily="34"/>
                <a:ea typeface="Microsoft YaHei" pitchFamily="2"/>
                <a:cs typeface="Lucida Sans" pitchFamily="2"/>
              </a:rPr>
              <a:t>(level of objects)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5.</a:t>
            </a:r>
            <a:r>
              <a:rPr lang="it-IT" sz="2800" b="0" i="0" u="none" strike="noStrike" kern="1200" cap="none" spc="0" baseline="0">
                <a:solidFill>
                  <a:srgbClr val="000000"/>
                </a:solidFill>
                <a:uFillTx/>
                <a:latin typeface="Ubuntu" pitchFamily="34"/>
                <a:ea typeface="Microsoft YaHei" pitchFamily="2"/>
                <a:cs typeface="Lucida Sans" pitchFamily="2"/>
              </a:rPr>
              <a:t> How interactivity develops </a:t>
            </a:r>
            <a:r>
              <a:rPr lang="it-IT" sz="2400" b="0" i="0" u="none" strike="noStrike" kern="1200" cap="none" spc="0" baseline="0">
                <a:solidFill>
                  <a:srgbClr val="000000"/>
                </a:solidFill>
                <a:uFillTx/>
                <a:latin typeface="Ubuntu" pitchFamily="34"/>
                <a:ea typeface="Microsoft YaHei" pitchFamily="2"/>
                <a:cs typeface="Lucida Sans" pitchFamily="2"/>
              </a:rPr>
              <a:t>(level of objects)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6.</a:t>
            </a:r>
            <a:r>
              <a:rPr lang="it-IT" sz="2800" b="0" i="0" u="none" strike="noStrike" kern="1200" cap="none" spc="0" baseline="0">
                <a:solidFill>
                  <a:srgbClr val="000000"/>
                </a:solidFill>
                <a:uFillTx/>
                <a:latin typeface="Ubuntu" pitchFamily="34"/>
                <a:ea typeface="Microsoft YaHei" pitchFamily="2"/>
                <a:cs typeface="Lucida Sans" pitchFamily="2"/>
              </a:rPr>
              <a:t> What computer code was used </a:t>
            </a:r>
            <a:r>
              <a:rPr lang="it-IT" sz="2400" b="0" i="0" u="none" strike="noStrike" kern="1200" cap="none" spc="0" baseline="0">
                <a:solidFill>
                  <a:srgbClr val="000000"/>
                </a:solidFill>
                <a:uFillTx/>
                <a:latin typeface="Ubuntu" pitchFamily="34"/>
                <a:ea typeface="Microsoft YaHei" pitchFamily="2"/>
                <a:cs typeface="Lucida Sans" pitchFamily="2"/>
              </a:rPr>
              <a:t>(level of texts)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sp>
        <p:nvSpPr>
          <p:cNvPr id="2" name="CasellaDiTesto 1"/>
          <p:cNvSpPr txBox="1"/>
          <p:nvPr/>
        </p:nvSpPr>
        <p:spPr>
          <a:xfrm>
            <a:off x="311398" y="1335956"/>
            <a:ext cx="17951811" cy="646179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Identify what </a:t>
            </a:r>
            <a:r>
              <a:rPr lang="it-IT" sz="2800" b="1" i="0" u="none" strike="noStrike" kern="1200" cap="none" spc="0" baseline="0">
                <a:solidFill>
                  <a:srgbClr val="000000"/>
                </a:solidFill>
                <a:uFillTx/>
                <a:latin typeface="Ubuntu" pitchFamily="34"/>
                <a:ea typeface="Microsoft YaHei" pitchFamily="2"/>
                <a:cs typeface="Lucida Sans" pitchFamily="2"/>
              </a:rPr>
              <a:t>values</a:t>
            </a:r>
            <a:r>
              <a:rPr lang="it-IT" sz="2800" b="0" i="0" u="none" strike="noStrike" kern="1200" cap="none" spc="0" baseline="0">
                <a:solidFill>
                  <a:srgbClr val="000000"/>
                </a:solidFill>
                <a:uFillTx/>
                <a:latin typeface="Ubuntu" pitchFamily="34"/>
                <a:ea typeface="Microsoft YaHei" pitchFamily="2"/>
                <a:cs typeface="Lucida Sans" pitchFamily="2"/>
              </a:rPr>
              <a:t> are evoked by these practices: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1.</a:t>
            </a:r>
            <a:r>
              <a:rPr lang="it-IT" sz="2800" b="0" i="0" u="none" strike="noStrike" kern="1200" cap="none" spc="0" baseline="0">
                <a:solidFill>
                  <a:srgbClr val="000000"/>
                </a:solidFill>
                <a:uFillTx/>
                <a:latin typeface="Ubuntu" pitchFamily="34"/>
                <a:ea typeface="Microsoft YaHei" pitchFamily="2"/>
                <a:cs typeface="Lucida Sans" pitchFamily="2"/>
              </a:rPr>
              <a:t> How are these values translated into interfaces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(for example, are they represented through objects or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computer code)?</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2.</a:t>
            </a:r>
            <a:r>
              <a:rPr lang="it-IT" sz="2800" b="0" i="0" u="none" strike="noStrike" kern="1200" cap="none" spc="0" baseline="0">
                <a:solidFill>
                  <a:srgbClr val="000000"/>
                </a:solidFill>
                <a:uFillTx/>
                <a:latin typeface="Ubuntu" pitchFamily="34"/>
                <a:ea typeface="Microsoft YaHei" pitchFamily="2"/>
                <a:cs typeface="Lucida Sans" pitchFamily="2"/>
              </a:rPr>
              <a:t> What kind of values are they?</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Useful tools &gt;&gt; the </a:t>
            </a:r>
            <a:r>
              <a:rPr lang="it-IT" sz="2800" b="1" i="0" u="none" strike="noStrike" kern="1200" cap="none" spc="0" baseline="0">
                <a:solidFill>
                  <a:srgbClr val="000000"/>
                </a:solidFill>
                <a:uFillTx/>
                <a:latin typeface="Ubuntu" pitchFamily="34"/>
                <a:ea typeface="Microsoft YaHei" pitchFamily="2"/>
                <a:cs typeface="Lucida Sans" pitchFamily="2"/>
              </a:rPr>
              <a:t>semiotic square</a:t>
            </a:r>
            <a:r>
              <a:rPr lang="it-IT" sz="2800" b="0" i="0" u="none" strike="noStrike" kern="1200" cap="none" spc="0" baseline="0">
                <a:solidFill>
                  <a:srgbClr val="000000"/>
                </a:solidFill>
                <a:uFillTx/>
                <a:latin typeface="Ubuntu" pitchFamily="34"/>
                <a:ea typeface="Microsoft YaHei" pitchFamily="2"/>
                <a:cs typeface="Lucida Sans" pitchFamily="2"/>
              </a:rPr>
              <a:t>, the </a:t>
            </a:r>
            <a:r>
              <a:rPr lang="it-IT" sz="2800" b="1" i="0" u="none" strike="noStrike" kern="1200" cap="none" spc="0" baseline="0">
                <a:solidFill>
                  <a:srgbClr val="000000"/>
                </a:solidFill>
                <a:uFillTx/>
                <a:latin typeface="Ubuntu" pitchFamily="34"/>
                <a:ea typeface="Microsoft YaHei" pitchFamily="2"/>
                <a:cs typeface="Lucida Sans" pitchFamily="2"/>
              </a:rPr>
              <a:t>actantial model</a:t>
            </a:r>
            <a:r>
              <a:rPr lang="it-IT" sz="2800" b="0" i="0" u="none" strike="noStrike" kern="1200" cap="none" spc="0" baseline="0">
                <a:solidFill>
                  <a:srgbClr val="000000"/>
                </a:solidFill>
                <a:uFillTx/>
                <a:latin typeface="Ubuntu" pitchFamily="34"/>
                <a:ea typeface="Microsoft YaHei" pitchFamily="2"/>
                <a:cs typeface="Lucida Sans" pitchFamily="2"/>
              </a:rPr>
              <a:t>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                         and the </a:t>
            </a:r>
            <a:r>
              <a:rPr lang="it-IT" sz="2800" b="1" i="0" u="none" strike="noStrike" kern="1200" cap="none" spc="0" baseline="0">
                <a:solidFill>
                  <a:srgbClr val="000000"/>
                </a:solidFill>
                <a:uFillTx/>
                <a:latin typeface="Ubuntu" pitchFamily="34"/>
                <a:ea typeface="Microsoft YaHei" pitchFamily="2"/>
                <a:cs typeface="Lucida Sans" pitchFamily="2"/>
              </a:rPr>
              <a:t>signification regimes of interfaces</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sp>
        <p:nvSpPr>
          <p:cNvPr id="2" name="CasellaDiTesto 1"/>
          <p:cNvSpPr txBox="1"/>
          <p:nvPr/>
        </p:nvSpPr>
        <p:spPr>
          <a:xfrm>
            <a:off x="206480" y="1335956"/>
            <a:ext cx="25818925" cy="634367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focus returns to the internal structures of the text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Everything is narration</a:t>
            </a:r>
            <a:r>
              <a:rPr lang="it-IT" sz="2800" b="0" i="0" u="none" strike="noStrike" kern="1200" cap="none" spc="0" baseline="0">
                <a:solidFill>
                  <a:srgbClr val="000000"/>
                </a:solidFill>
                <a:uFillTx/>
                <a:latin typeface="Ubuntu" pitchFamily="34"/>
                <a:ea typeface="Microsoft YaHei" pitchFamily="2"/>
                <a:cs typeface="Lucida Sans" pitchFamily="2"/>
              </a:rPr>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(film, advertising, books, videogames, paintings, arrangement of </a:t>
            </a:r>
            <a:br>
              <a:rPr lang="it-IT" sz="24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objects in a museum...)</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 </a:t>
            </a:r>
            <a:r>
              <a:rPr lang="it-IT" sz="2800" b="1" i="0" u="none" strike="noStrike" kern="1200" cap="none" spc="0" baseline="0">
                <a:solidFill>
                  <a:srgbClr val="000000"/>
                </a:solidFill>
                <a:uFillTx/>
                <a:latin typeface="Ubuntu" pitchFamily="34"/>
                <a:ea typeface="Microsoft YaHei" pitchFamily="2"/>
                <a:cs typeface="Lucida Sans" pitchFamily="2"/>
              </a:rPr>
              <a:t>stratified model</a:t>
            </a:r>
            <a:r>
              <a:rPr lang="it-IT" sz="2800" b="0" i="0" u="none" strike="noStrike" kern="1200" cap="none" spc="0" baseline="0">
                <a:solidFill>
                  <a:srgbClr val="000000"/>
                </a:solidFill>
                <a:uFillTx/>
                <a:latin typeface="Ubuntu" pitchFamily="34"/>
                <a:ea typeface="Microsoft YaHei" pitchFamily="2"/>
                <a:cs typeface="Lucida Sans" pitchFamily="2"/>
              </a:rPr>
              <a:t> of text &gt;&gt; the basic or </a:t>
            </a:r>
            <a:r>
              <a:rPr lang="it-IT" sz="2800" b="1" i="0" u="none" strike="noStrike" kern="1200" cap="none" spc="0" baseline="0">
                <a:solidFill>
                  <a:srgbClr val="000000"/>
                </a:solidFill>
                <a:uFillTx/>
                <a:latin typeface="Ubuntu" pitchFamily="34"/>
                <a:ea typeface="Microsoft YaHei" pitchFamily="2"/>
                <a:cs typeface="Lucida Sans" pitchFamily="2"/>
              </a:rPr>
              <a:t>deep structures </a:t>
            </a:r>
            <a:br>
              <a:rPr lang="it-IT" sz="2800" b="1"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(analytical and abstract elements) </a:t>
            </a:r>
            <a:r>
              <a:rPr lang="it-IT" sz="2800" b="1" i="0" u="none" strike="noStrike" kern="1200" cap="none" spc="0" baseline="0">
                <a:solidFill>
                  <a:srgbClr val="000000"/>
                </a:solidFill>
                <a:uFillTx/>
                <a:latin typeface="Ubuntu" pitchFamily="34"/>
                <a:ea typeface="Microsoft YaHei" pitchFamily="2"/>
                <a:cs typeface="Lucida Sans" pitchFamily="2"/>
              </a:rPr>
              <a:t>generate </a:t>
            </a:r>
            <a:br>
              <a:rPr lang="it-IT" sz="2800" b="1"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the</a:t>
            </a:r>
            <a:r>
              <a:rPr lang="it-IT" sz="2800" b="1" i="0" u="none" strike="noStrike" kern="1200" cap="none" spc="0" baseline="0">
                <a:solidFill>
                  <a:srgbClr val="000000"/>
                </a:solidFill>
                <a:uFillTx/>
                <a:latin typeface="Ubuntu" pitchFamily="34"/>
                <a:ea typeface="Microsoft YaHei" pitchFamily="2"/>
                <a:cs typeface="Lucida Sans" pitchFamily="2"/>
              </a:rPr>
              <a:t> surface structures</a:t>
            </a:r>
            <a:r>
              <a:rPr lang="it-IT" sz="2800" b="0" i="0" u="none" strike="noStrike" kern="1200" cap="none" spc="0" baseline="0">
                <a:solidFill>
                  <a:srgbClr val="000000"/>
                </a:solidFill>
                <a:uFillTx/>
                <a:latin typeface="Ubuntu" pitchFamily="34"/>
                <a:ea typeface="Microsoft YaHei" pitchFamily="2"/>
                <a:cs typeface="Lucida Sans" pitchFamily="2"/>
              </a:rPr>
              <a:t> (more concrete elements)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Sense is generated from the simple, abstract and deep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1" i="0" u="none" strike="noStrike" kern="1200" cap="none" spc="0" baseline="0">
                <a:solidFill>
                  <a:srgbClr val="000000"/>
                </a:solidFill>
                <a:uFillTx/>
                <a:latin typeface="Ubuntu" pitchFamily="34"/>
                <a:ea typeface="Microsoft YaHei" pitchFamily="2"/>
                <a:cs typeface="Lucida Sans" pitchFamily="2"/>
              </a:rPr>
              <a:t>oppositions</a:t>
            </a:r>
            <a:r>
              <a:rPr lang="it-IT" sz="2800" b="0" i="0" u="none" strike="noStrike" kern="1200" cap="none" spc="0" baseline="0">
                <a:solidFill>
                  <a:srgbClr val="000000"/>
                </a:solidFill>
                <a:uFillTx/>
                <a:latin typeface="Ubuntu" pitchFamily="34"/>
                <a:ea typeface="Microsoft YaHei" pitchFamily="2"/>
                <a:cs typeface="Lucida Sans" pitchFamily="2"/>
              </a:rPr>
              <a:t> contained in the basic structure</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5" name="CasellaDiTesto 4"/>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ALGIRDAS JULIEN GREIMAS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childTnLst>
                                </p:cTn>
                              </p:par>
                            </p:childTnLst>
                          </p:cTn>
                        </p:par>
                        <p:par>
                          <p:cTn id="13" fill="hold">
                            <p:stCondLst>
                              <p:cond delay="1000"/>
                            </p:stCondLst>
                            <p:childTnLst>
                              <p:par>
                                <p:cTn id="14" presetClass="entr" fill="hold" nodeType="after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sp>
        <p:nvSpPr>
          <p:cNvPr id="2" name="CasellaDiTesto 1"/>
          <p:cNvSpPr txBox="1"/>
          <p:nvPr/>
        </p:nvSpPr>
        <p:spPr>
          <a:xfrm>
            <a:off x="311398" y="1515956"/>
            <a:ext cx="9111730" cy="6727249"/>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concepts at the basis of a narrative structure are represented in pairs of opposite terms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Two </a:t>
            </a:r>
            <a:r>
              <a:rPr lang="it-IT" sz="2800" b="1" i="0" u="none" strike="noStrike" kern="1200" cap="none" spc="0" baseline="0">
                <a:solidFill>
                  <a:srgbClr val="000000"/>
                </a:solidFill>
                <a:uFillTx/>
                <a:latin typeface="Ubuntu" pitchFamily="34"/>
                <a:ea typeface="Microsoft YaHei" pitchFamily="2"/>
                <a:cs typeface="Lucida Sans" pitchFamily="2"/>
              </a:rPr>
              <a:t>opposites</a:t>
            </a:r>
            <a:r>
              <a:rPr lang="it-IT" sz="2800" b="0" i="0" u="none" strike="noStrike" kern="1200" cap="none" spc="0" baseline="0">
                <a:solidFill>
                  <a:srgbClr val="000000"/>
                </a:solidFill>
                <a:uFillTx/>
                <a:latin typeface="Ubuntu" pitchFamily="34"/>
                <a:ea typeface="Microsoft YaHei" pitchFamily="2"/>
                <a:cs typeface="Lucida Sans" pitchFamily="2"/>
              </a:rPr>
              <a:t> (eg S1 </a:t>
            </a:r>
            <a:r>
              <a:rPr lang="it-IT" sz="2800" b="0" i="1" u="none" strike="noStrike" kern="1200" cap="none" spc="0" baseline="0">
                <a:solidFill>
                  <a:srgbClr val="000000"/>
                </a:solidFill>
                <a:uFillTx/>
                <a:latin typeface="Ubuntu" pitchFamily="34"/>
                <a:ea typeface="Microsoft YaHei" pitchFamily="2"/>
                <a:cs typeface="Lucida Sans" pitchFamily="2"/>
              </a:rPr>
              <a:t>male</a:t>
            </a:r>
            <a:r>
              <a:rPr lang="it-IT" sz="2800" b="0" i="0" u="none" strike="noStrike" kern="1200" cap="none" spc="0" baseline="0">
                <a:solidFill>
                  <a:srgbClr val="000000"/>
                </a:solidFill>
                <a:uFillTx/>
                <a:latin typeface="Ubuntu" pitchFamily="34"/>
                <a:ea typeface="Microsoft YaHei" pitchFamily="2"/>
                <a:cs typeface="Lucida Sans" pitchFamily="2"/>
              </a:rPr>
              <a:t>, S2 </a:t>
            </a:r>
            <a:r>
              <a:rPr lang="it-IT" sz="2800" b="0" i="1" u="none" strike="noStrike" kern="1200" cap="none" spc="0" baseline="0">
                <a:solidFill>
                  <a:srgbClr val="000000"/>
                </a:solidFill>
                <a:uFillTx/>
                <a:latin typeface="Ubuntu" pitchFamily="34"/>
                <a:ea typeface="Microsoft YaHei" pitchFamily="2"/>
                <a:cs typeface="Lucida Sans" pitchFamily="2"/>
              </a:rPr>
              <a:t>female</a:t>
            </a:r>
            <a:r>
              <a:rPr lang="it-IT" sz="2800" b="0" i="0" u="none" strike="noStrike" kern="1200" cap="none" spc="0" baseline="0">
                <a:solidFill>
                  <a:srgbClr val="000000"/>
                </a:solidFill>
                <a:uFillTx/>
                <a:latin typeface="Ubuntu" pitchFamily="34"/>
                <a:ea typeface="Microsoft YaHei" pitchFamily="2"/>
                <a:cs typeface="Lucida Sans" pitchFamily="2"/>
              </a:rPr>
              <a:t>) and two </a:t>
            </a:r>
            <a:r>
              <a:rPr lang="it-IT" sz="2800" b="1" i="0" u="none" strike="noStrike" kern="1200" cap="none" spc="0" baseline="0">
                <a:solidFill>
                  <a:srgbClr val="000000"/>
                </a:solidFill>
                <a:uFillTx/>
                <a:latin typeface="Ubuntu" pitchFamily="34"/>
                <a:ea typeface="Microsoft YaHei" pitchFamily="2"/>
                <a:cs typeface="Lucida Sans" pitchFamily="2"/>
              </a:rPr>
              <a:t>contradictory</a:t>
            </a:r>
            <a:r>
              <a:rPr lang="it-IT" sz="2800" b="0" i="0" u="none" strike="noStrike" kern="1200" cap="none" spc="0" baseline="0">
                <a:solidFill>
                  <a:srgbClr val="000000"/>
                </a:solidFill>
                <a:uFillTx/>
                <a:latin typeface="Ubuntu" pitchFamily="34"/>
                <a:ea typeface="Microsoft YaHei" pitchFamily="2"/>
                <a:cs typeface="Lucida Sans" pitchFamily="2"/>
              </a:rPr>
              <a:t> (non-masculine -S1, and non-feminine -S2)</a:t>
            </a: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dotted lines between S1 and -S2 and between S2 and -S2 indicate </a:t>
            </a:r>
            <a:r>
              <a:rPr lang="it-IT" sz="2800" b="1" i="0" u="none" strike="noStrike" kern="1200" cap="none" spc="0" baseline="0">
                <a:solidFill>
                  <a:srgbClr val="000000"/>
                </a:solidFill>
                <a:uFillTx/>
                <a:latin typeface="Ubuntu" pitchFamily="34"/>
                <a:ea typeface="Microsoft YaHei" pitchFamily="2"/>
                <a:cs typeface="Lucida Sans" pitchFamily="2"/>
              </a:rPr>
              <a:t>complementarity</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5" name="CasellaDiTesto 4"/>
          <p:cNvSpPr txBox="1"/>
          <p:nvPr/>
        </p:nvSpPr>
        <p:spPr>
          <a:xfrm>
            <a:off x="503998" y="1296363"/>
            <a:ext cx="8845923"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ALGIRDAS JULIEN GREIMAS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THE SEMIOTIC SQUARE</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348002" y="3225747"/>
            <a:ext cx="2736003" cy="227988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name="page67">
    <p:spTree>
      <p:nvGrpSpPr>
        <p:cNvPr id="1" name=""/>
        <p:cNvGrpSpPr/>
        <p:nvPr/>
      </p:nvGrpSpPr>
      <p:grpSpPr>
        <a:xfrm>
          <a:off x="0" y="0"/>
          <a:ext cx="0" cy="0"/>
          <a:chOff x="0" y="0"/>
          <a:chExt cx="0" cy="0"/>
        </a:xfrm>
      </p:grpSpPr>
      <p:sp>
        <p:nvSpPr>
          <p:cNvPr id="2" name="CasellaDiTesto 1"/>
          <p:cNvSpPr txBox="1"/>
          <p:nvPr/>
        </p:nvSpPr>
        <p:spPr>
          <a:xfrm>
            <a:off x="67372" y="1803955"/>
            <a:ext cx="9865900" cy="6048856"/>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An abstract model of the functions performed by the characters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It is potentially adaptable to any form of narration</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These functions are called </a:t>
            </a:r>
            <a:r>
              <a:rPr lang="it-IT" sz="2800" b="1" i="0" u="none" strike="noStrike" kern="1200" cap="none" spc="0" baseline="0">
                <a:solidFill>
                  <a:srgbClr val="000000"/>
                </a:solidFill>
                <a:uFillTx/>
                <a:latin typeface="Ubuntu" pitchFamily="34"/>
                <a:ea typeface="Microsoft YaHei" pitchFamily="2"/>
                <a:cs typeface="Lucida Sans" pitchFamily="2"/>
              </a:rPr>
              <a:t>actants</a:t>
            </a:r>
            <a:r>
              <a:rPr lang="it-IT" sz="2800" b="0" i="0" u="none" strike="noStrike" kern="1200" cap="none" spc="0" baseline="0">
                <a:solidFill>
                  <a:srgbClr val="000000"/>
                </a:solidFill>
                <a:uFillTx/>
                <a:latin typeface="Ubuntu" pitchFamily="34"/>
                <a:ea typeface="Microsoft YaHei" pitchFamily="2"/>
                <a:cs typeface="Lucida Sans" pitchFamily="2"/>
              </a:rPr>
              <a:t> and are distinguished in three essential pairs: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1. Subject   /  Object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2. Sender  / Receiver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	3. Helper / Opponent</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5" name="CasellaDiTesto 4"/>
          <p:cNvSpPr txBox="1"/>
          <p:nvPr/>
        </p:nvSpPr>
        <p:spPr>
          <a:xfrm>
            <a:off x="503998" y="1296363"/>
            <a:ext cx="8883048"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ALGIRDAS JULIEN GREIMAS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THE ACTANTIAL MODEL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name="page6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225070"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ALGIRDAS JULIEN GREIMAS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THE ACTANTIAL MODEL</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bright="-3000" contrast="12000"/>
            <a:alphaModFix/>
          </a:blip>
          <a:srcRect t="3491"/>
          <a:stretch>
            <a:fillRect/>
          </a:stretch>
        </p:blipFill>
        <p:spPr>
          <a:xfrm>
            <a:off x="2126647" y="2428884"/>
            <a:ext cx="5466694" cy="2579787"/>
          </a:xfrm>
          <a:prstGeom prst="rect">
            <a:avLst/>
          </a:prstGeom>
          <a:noFill/>
          <a:ln cap="flat">
            <a:noFill/>
          </a:ln>
        </p:spPr>
      </p:pic>
      <p:sp>
        <p:nvSpPr>
          <p:cNvPr id="6" name="CasellaDiTesto 5"/>
          <p:cNvSpPr txBox="1"/>
          <p:nvPr/>
        </p:nvSpPr>
        <p:spPr>
          <a:xfrm>
            <a:off x="359999" y="5106603"/>
            <a:ext cx="9639403" cy="2450500"/>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Ubuntu" pitchFamily="34"/>
                <a:ea typeface="Microsoft YaHei" pitchFamily="2"/>
                <a:cs typeface="Lucida Sans" pitchFamily="2"/>
              </a:rPr>
              <a:t>Subject</a:t>
            </a:r>
            <a:r>
              <a:rPr lang="it-IT" sz="2000" b="0" i="0" u="none" strike="noStrike" kern="1200" cap="none" spc="0" baseline="0">
                <a:solidFill>
                  <a:srgbClr val="000000"/>
                </a:solidFill>
                <a:uFillTx/>
                <a:latin typeface="Ubuntu" pitchFamily="34"/>
                <a:ea typeface="Microsoft YaHei" pitchFamily="2"/>
                <a:cs typeface="Lucida Sans" pitchFamily="2"/>
              </a:rPr>
              <a:t> intends to achieve an Object of value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Ubuntu" pitchFamily="34"/>
                <a:ea typeface="Microsoft YaHei" pitchFamily="2"/>
                <a:cs typeface="Lucida Sans" pitchFamily="2"/>
              </a:rPr>
              <a:t>Sender</a:t>
            </a:r>
            <a:r>
              <a:rPr lang="it-IT" sz="2000" b="0" i="0" u="none" strike="noStrike" kern="1200" cap="none" spc="0" baseline="0">
                <a:solidFill>
                  <a:srgbClr val="000000"/>
                </a:solidFill>
                <a:uFillTx/>
                <a:latin typeface="Ubuntu" pitchFamily="34"/>
                <a:ea typeface="Microsoft YaHei" pitchFamily="2"/>
                <a:cs typeface="Lucida Sans" pitchFamily="2"/>
              </a:rPr>
              <a:t> proposes the motivation for the Subject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Ubuntu" pitchFamily="34"/>
                <a:ea typeface="Microsoft YaHei" pitchFamily="2"/>
                <a:cs typeface="Lucida Sans" pitchFamily="2"/>
              </a:rPr>
              <a:t>Receiver</a:t>
            </a:r>
            <a:r>
              <a:rPr lang="it-IT" sz="2000" b="0" i="0" u="none" strike="noStrike" kern="1200" cap="none" spc="0" baseline="0">
                <a:solidFill>
                  <a:srgbClr val="000000"/>
                </a:solidFill>
                <a:uFillTx/>
                <a:latin typeface="Ubuntu" pitchFamily="34"/>
                <a:ea typeface="Microsoft YaHei" pitchFamily="2"/>
                <a:cs typeface="Lucida Sans" pitchFamily="2"/>
              </a:rPr>
              <a:t> establishes the success/failure of the Subject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Ubuntu" pitchFamily="34"/>
                <a:ea typeface="Microsoft YaHei" pitchFamily="2"/>
                <a:cs typeface="Lucida Sans" pitchFamily="2"/>
              </a:rPr>
              <a:t>Helper</a:t>
            </a:r>
            <a:r>
              <a:rPr lang="it-IT" sz="2000" b="0" i="0" u="none" strike="noStrike" kern="1200" cap="none" spc="0" baseline="0">
                <a:solidFill>
                  <a:srgbClr val="000000"/>
                </a:solidFill>
                <a:uFillTx/>
                <a:latin typeface="Ubuntu" pitchFamily="34"/>
                <a:ea typeface="Microsoft YaHei" pitchFamily="2"/>
                <a:cs typeface="Lucida Sans" pitchFamily="2"/>
              </a:rPr>
              <a:t> supports the Subject in reaching his goal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Ubuntu" pitchFamily="34"/>
                <a:ea typeface="Microsoft YaHei" pitchFamily="2"/>
                <a:cs typeface="Lucida Sans" pitchFamily="2"/>
              </a:rPr>
              <a:t>Opponent</a:t>
            </a:r>
            <a:r>
              <a:rPr lang="it-IT" sz="2000" b="0" i="0" u="none" strike="noStrike" kern="1200" cap="none" spc="0" baseline="0">
                <a:solidFill>
                  <a:srgbClr val="000000"/>
                </a:solidFill>
                <a:uFillTx/>
                <a:latin typeface="Ubuntu" pitchFamily="34"/>
                <a:ea typeface="Microsoft YaHei" pitchFamily="2"/>
                <a:cs typeface="Lucida Sans" pitchFamily="2"/>
              </a:rPr>
              <a:t> tries to inhibit the action of the Subject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342900" marR="0" lvl="0" indent="-3429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Ubuntu" pitchFamily="34"/>
                <a:ea typeface="Microsoft YaHei" pitchFamily="2"/>
                <a:cs typeface="Lucida Sans" pitchFamily="2"/>
              </a:rPr>
              <a:t>This superficial level always refers to a more profound, universal, archetypal level (like the distinction between good and evil)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name="page6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DAN HARMON  |  STORY CIRCLE</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bright="-4000" contrast="5000"/>
            <a:alphaModFix/>
          </a:blip>
          <a:srcRect/>
          <a:stretch>
            <a:fillRect/>
          </a:stretch>
        </p:blipFill>
        <p:spPr>
          <a:xfrm>
            <a:off x="539998" y="2664003"/>
            <a:ext cx="2728441" cy="2308677"/>
          </a:xfrm>
          <a:prstGeom prst="rect">
            <a:avLst/>
          </a:prstGeom>
          <a:noFill/>
          <a:ln cap="flat">
            <a:noFill/>
          </a:ln>
        </p:spPr>
      </p:pic>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4">
            <a:lum bright="-9000" contrast="12000"/>
            <a:alphaModFix/>
          </a:blip>
          <a:srcRect/>
          <a:stretch>
            <a:fillRect/>
          </a:stretch>
        </p:blipFill>
        <p:spPr>
          <a:xfrm>
            <a:off x="0" y="4967999"/>
            <a:ext cx="3536277" cy="2446202"/>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t="7374"/>
          <a:stretch>
            <a:fillRect/>
          </a:stretch>
        </p:blipFill>
        <p:spPr>
          <a:xfrm>
            <a:off x="3765243" y="2400482"/>
            <a:ext cx="5857564" cy="5425555"/>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name="page7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015995" y="2548798"/>
            <a:ext cx="5779437" cy="2059201"/>
          </a:xfrm>
          <a:prstGeom prst="rect">
            <a:avLst/>
          </a:prstGeom>
          <a:noFill/>
          <a:ln cap="flat">
            <a:noFill/>
          </a:ln>
        </p:spPr>
      </p:pic>
      <p:sp>
        <p:nvSpPr>
          <p:cNvPr id="5" name="CasellaDiTesto 4"/>
          <p:cNvSpPr txBox="1"/>
          <p:nvPr/>
        </p:nvSpPr>
        <p:spPr>
          <a:xfrm>
            <a:off x="503998" y="1296719"/>
            <a:ext cx="9225070"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ALGIRDAS JULIEN GREIMAS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THE ACTANTIAL MODEL</a:t>
            </a:r>
          </a:p>
        </p:txBody>
      </p:sp>
      <p:sp>
        <p:nvSpPr>
          <p:cNvPr id="6" name="CasellaDiTesto 5"/>
          <p:cNvSpPr txBox="1"/>
          <p:nvPr/>
        </p:nvSpPr>
        <p:spPr>
          <a:xfrm>
            <a:off x="287999" y="5003999"/>
            <a:ext cx="9359999" cy="3571253"/>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Manipulation</a:t>
            </a:r>
            <a:r>
              <a:rPr lang="it-IT" sz="2800" b="0" i="0" u="none" strike="noStrike" kern="1200" cap="none" spc="0" baseline="0">
                <a:solidFill>
                  <a:srgbClr val="000000"/>
                </a:solidFill>
                <a:uFillTx/>
                <a:latin typeface="Ubuntu" pitchFamily="34"/>
                <a:ea typeface="Microsoft YaHei" pitchFamily="2"/>
                <a:cs typeface="Lucida Sans" pitchFamily="2"/>
              </a:rPr>
              <a:t> &gt;&gt; Sender gives a task to Subject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Competence</a:t>
            </a:r>
            <a:r>
              <a:rPr lang="it-IT" sz="2800" b="0" i="0" u="none" strike="noStrike" kern="1200" cap="none" spc="0" baseline="0">
                <a:solidFill>
                  <a:srgbClr val="000000"/>
                </a:solidFill>
                <a:uFillTx/>
                <a:latin typeface="Ubuntu" pitchFamily="34"/>
                <a:ea typeface="Microsoft YaHei" pitchFamily="2"/>
                <a:cs typeface="Lucida Sans" pitchFamily="2"/>
              </a:rPr>
              <a:t> &gt;&gt; Subject absorbs the fundamental information to achieve his purpose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Performance</a:t>
            </a:r>
            <a:r>
              <a:rPr lang="it-IT" sz="2800" b="0" i="0" u="none" strike="noStrike" kern="1200" cap="none" spc="0" baseline="0">
                <a:solidFill>
                  <a:srgbClr val="000000"/>
                </a:solidFill>
                <a:uFillTx/>
                <a:latin typeface="Ubuntu" pitchFamily="34"/>
                <a:ea typeface="Microsoft YaHei" pitchFamily="2"/>
                <a:cs typeface="Lucida Sans" pitchFamily="2"/>
              </a:rPr>
              <a:t> &gt;&gt; Subject acts to achieve the Object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Sanction</a:t>
            </a:r>
            <a:r>
              <a:rPr lang="it-IT" sz="2800" b="0" i="0" u="none" strike="noStrike" kern="1200" cap="none" spc="0" baseline="0">
                <a:solidFill>
                  <a:srgbClr val="000000"/>
                </a:solidFill>
                <a:uFillTx/>
                <a:latin typeface="Ubuntu" pitchFamily="34"/>
                <a:ea typeface="Microsoft YaHei" pitchFamily="2"/>
                <a:cs typeface="Lucida Sans" pitchFamily="2"/>
              </a:rPr>
              <a:t> &gt;&gt; Receiver recognizes the success/failure of the Subject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FERDINAND DE SAUSSURE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STRUCTURAL SEMIOTICS</a:t>
            </a:r>
          </a:p>
        </p:txBody>
      </p:sp>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t="5187"/>
          <a:stretch>
            <a:fillRect/>
          </a:stretch>
        </p:blipFill>
        <p:spPr>
          <a:xfrm>
            <a:off x="0" y="2340004"/>
            <a:ext cx="10079641" cy="5291998"/>
          </a:xfrm>
          <a:prstGeom prst="rect">
            <a:avLst/>
          </a:prstGeom>
          <a:noFill/>
          <a:ln cap="flat">
            <a:noFill/>
          </a:ln>
        </p:spPr>
      </p:pic>
      <p:sp>
        <p:nvSpPr>
          <p:cNvPr id="7" name="Rettangolo 6"/>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name="page7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719"/>
            <a:ext cx="9712381"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ALEXANDER GALLOWAY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REGIMES OF THE INTERFACES   </a:t>
            </a:r>
          </a:p>
        </p:txBody>
      </p:sp>
      <p:graphicFrame>
        <p:nvGraphicFramePr>
          <p:cNvPr id="5" name="Tabella 4"/>
          <p:cNvGraphicFramePr>
            <a:graphicFrameLocks noGrp="1"/>
          </p:cNvGraphicFramePr>
          <p:nvPr/>
        </p:nvGraphicFramePr>
        <p:xfrm>
          <a:off x="68397" y="2406600"/>
          <a:ext cx="7053837" cy="5178594"/>
        </p:xfrm>
        <a:graphic>
          <a:graphicData uri="http://schemas.openxmlformats.org/drawingml/2006/table">
            <a:tbl>
              <a:tblPr firstRow="1" bandRow="1">
                <a:effectLst/>
              </a:tblPr>
              <a:tblGrid>
                <a:gridCol w="1455477">
                  <a:extLst>
                    <a:ext uri="{9D8B030D-6E8A-4147-A177-3AD203B41FA5}">
                      <a16:colId xmlns:a16="http://schemas.microsoft.com/office/drawing/2014/main" val="3474184664"/>
                    </a:ext>
                  </a:extLst>
                </a:gridCol>
                <a:gridCol w="2203557">
                  <a:extLst>
                    <a:ext uri="{9D8B030D-6E8A-4147-A177-3AD203B41FA5}">
                      <a16:colId xmlns:a16="http://schemas.microsoft.com/office/drawing/2014/main" val="3404662531"/>
                    </a:ext>
                  </a:extLst>
                </a:gridCol>
                <a:gridCol w="1528556">
                  <a:extLst>
                    <a:ext uri="{9D8B030D-6E8A-4147-A177-3AD203B41FA5}">
                      <a16:colId xmlns:a16="http://schemas.microsoft.com/office/drawing/2014/main" val="2748085015"/>
                    </a:ext>
                  </a:extLst>
                </a:gridCol>
                <a:gridCol w="1866235">
                  <a:extLst>
                    <a:ext uri="{9D8B030D-6E8A-4147-A177-3AD203B41FA5}">
                      <a16:colId xmlns:a16="http://schemas.microsoft.com/office/drawing/2014/main" val="737784"/>
                    </a:ext>
                  </a:extLst>
                </a:gridCol>
              </a:tblGrid>
              <a:tr h="747000">
                <a:tc>
                  <a:txBody>
                    <a:bodyPr/>
                    <a:lstStyle/>
                    <a:p>
                      <a:pPr marL="0" marR="0" lvl="0" indent="0" algn="l" rtl="0" hangingPunct="0">
                        <a:lnSpc>
                          <a:spcPct val="100000"/>
                        </a:lnSpc>
                        <a:spcBef>
                          <a:spcPts val="0"/>
                        </a:spcBef>
                        <a:spcAft>
                          <a:spcPts val="0"/>
                        </a:spcAft>
                        <a:buNone/>
                        <a:tabLst/>
                      </a:pPr>
                      <a:r>
                        <a:rPr lang="it-IT" sz="1800" b="1" i="0" u="none" strike="noStrike" kern="1200">
                          <a:latin typeface="Ubuntu" pitchFamily="34"/>
                          <a:ea typeface="Microsoft YaHei" pitchFamily="2"/>
                          <a:cs typeface="Lucida Sans" pitchFamily="2"/>
                        </a:rPr>
                        <a:t>IDEOLOGICAL</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Coherent Aesthetics</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Coherent Policy</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Dominant Regime</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Mass Media</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(eg Facebook)</a:t>
                      </a:r>
                    </a:p>
                  </a:txBody>
                  <a:tcPr/>
                </a:tc>
                <a:extLst>
                  <a:ext uri="{0D108BD9-81ED-4DB2-BD59-A6C34878D82A}">
                    <a16:rowId xmlns:a16="http://schemas.microsoft.com/office/drawing/2014/main" val="3410447808"/>
                  </a:ext>
                </a:extLst>
              </a:tr>
              <a:tr h="1063081">
                <a:tc>
                  <a:txBody>
                    <a:bodyPr/>
                    <a:lstStyle/>
                    <a:p>
                      <a:pPr marL="0" marR="0" lvl="0" indent="0" algn="l" rtl="0" hangingPunct="0">
                        <a:lnSpc>
                          <a:spcPct val="100000"/>
                        </a:lnSpc>
                        <a:spcBef>
                          <a:spcPts val="0"/>
                        </a:spcBef>
                        <a:spcAft>
                          <a:spcPts val="0"/>
                        </a:spcAft>
                        <a:buNone/>
                        <a:tabLst/>
                        <a:defRPr lang="en-US"/>
                      </a:pPr>
                      <a:r>
                        <a:rPr lang="en-US" sz="1800" b="1" i="0" u="none" strike="noStrike" kern="1200">
                          <a:latin typeface="Ubuntu" pitchFamily="34"/>
                          <a:ea typeface="Microsoft YaHei" pitchFamily="2"/>
                          <a:cs typeface="Lucida Sans" pitchFamily="2"/>
                        </a:rPr>
                        <a:t>ETHICAL</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Incoherent Aesthetics</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Coherent Policy</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Privileged Regime</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Purely functional interfaces</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(eg Microsoft Word)</a:t>
                      </a:r>
                    </a:p>
                  </a:txBody>
                  <a:tcPr/>
                </a:tc>
                <a:extLst>
                  <a:ext uri="{0D108BD9-81ED-4DB2-BD59-A6C34878D82A}">
                    <a16:rowId xmlns:a16="http://schemas.microsoft.com/office/drawing/2014/main" val="1765909752"/>
                  </a:ext>
                </a:extLst>
              </a:tr>
              <a:tr h="1378796">
                <a:tc>
                  <a:txBody>
                    <a:bodyPr/>
                    <a:lstStyle/>
                    <a:p>
                      <a:pPr marL="0" marR="0" lvl="0" indent="0" algn="l" rtl="0" hangingPunct="0">
                        <a:lnSpc>
                          <a:spcPct val="100000"/>
                        </a:lnSpc>
                        <a:spcBef>
                          <a:spcPts val="0"/>
                        </a:spcBef>
                        <a:spcAft>
                          <a:spcPts val="0"/>
                        </a:spcAft>
                        <a:buNone/>
                        <a:tabLst/>
                      </a:pPr>
                      <a:r>
                        <a:rPr lang="it-IT" sz="1800" b="1" i="0" u="none" strike="noStrike" kern="1200">
                          <a:latin typeface="Ubuntu" pitchFamily="34"/>
                          <a:ea typeface="Microsoft YaHei" pitchFamily="2"/>
                          <a:cs typeface="Lucida Sans" pitchFamily="2"/>
                        </a:rPr>
                        <a:t>POETIC</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Coherent Aesthetics</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 Incoherent Policy</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Tolerated Regime</a:t>
                      </a:r>
                    </a:p>
                  </a:txBody>
                  <a:tcPr/>
                </a:tc>
                <a:tc>
                  <a:txBody>
                    <a:bodyPr/>
                    <a:lstStyle/>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Artistic interfaces</a:t>
                      </a:r>
                    </a:p>
                    <a:p>
                      <a:pPr marL="0" marR="0" lvl="0" indent="0" rtl="0" hangingPunct="0">
                        <a:lnSpc>
                          <a:spcPct val="100000"/>
                        </a:lnSpc>
                        <a:spcBef>
                          <a:spcPts val="0"/>
                        </a:spcBef>
                        <a:spcAft>
                          <a:spcPts val="0"/>
                        </a:spcAft>
                        <a:buNone/>
                        <a:tabLst/>
                        <a:defRPr lang="en-US"/>
                      </a:pPr>
                      <a:r>
                        <a:rPr lang="en-US" sz="1800" b="0" i="0" u="none" strike="noStrike" kern="1200">
                          <a:latin typeface="Ubuntu" pitchFamily="34"/>
                          <a:ea typeface="Microsoft YaHei" pitchFamily="2"/>
                          <a:cs typeface="Lucida Sans" pitchFamily="2"/>
                        </a:rPr>
                        <a:t>(eg. Christophe Bruno's Google Adwords Happening)</a:t>
                      </a:r>
                    </a:p>
                  </a:txBody>
                  <a:tcPr/>
                </a:tc>
                <a:extLst>
                  <a:ext uri="{0D108BD9-81ED-4DB2-BD59-A6C34878D82A}">
                    <a16:rowId xmlns:a16="http://schemas.microsoft.com/office/drawing/2014/main" val="2212870381"/>
                  </a:ext>
                </a:extLst>
              </a:tr>
              <a:tr h="1063794">
                <a:tc>
                  <a:txBody>
                    <a:bodyPr/>
                    <a:lstStyle/>
                    <a:p>
                      <a:pPr marL="0" marR="0" lvl="0" indent="0" algn="l" rtl="0" hangingPunct="0">
                        <a:lnSpc>
                          <a:spcPct val="100000"/>
                        </a:lnSpc>
                        <a:spcBef>
                          <a:spcPts val="0"/>
                        </a:spcBef>
                        <a:spcAft>
                          <a:spcPts val="0"/>
                        </a:spcAft>
                        <a:buNone/>
                        <a:tabLst/>
                        <a:defRPr lang="en-US"/>
                      </a:pPr>
                      <a:r>
                        <a:rPr lang="en-US" sz="1800" b="1" i="0" u="none" strike="noStrike" kern="1200">
                          <a:latin typeface="Ubuntu" pitchFamily="34"/>
                          <a:ea typeface="Microsoft YaHei" pitchFamily="2"/>
                          <a:cs typeface="Lucida Sans" pitchFamily="2"/>
                        </a:rPr>
                        <a:t>TRUTHFUL</a:t>
                      </a:r>
                    </a:p>
                  </a:txBody>
                  <a:tcPr/>
                </a:tc>
                <a:tc>
                  <a:txBody>
                    <a:bodyPr/>
                    <a:lstStyle/>
                    <a:p>
                      <a:pPr marL="0" marR="0" lvl="0" indent="0" rtl="0" hangingPunct="0">
                        <a:lnSpc>
                          <a:spcPct val="100000"/>
                        </a:lnSpc>
                        <a:spcBef>
                          <a:spcPts val="0"/>
                        </a:spcBef>
                        <a:spcAft>
                          <a:spcPts val="0"/>
                        </a:spcAft>
                        <a:buNone/>
                        <a:tabLst/>
                      </a:pPr>
                      <a:r>
                        <a:rPr lang="en-US" sz="1800" b="0" i="0" u="none" strike="noStrike" kern="1200">
                          <a:latin typeface="Ubuntu" pitchFamily="34"/>
                          <a:ea typeface="Microsoft YaHei" pitchFamily="2"/>
                          <a:cs typeface="Lucida Sans" pitchFamily="2"/>
                        </a:rPr>
                        <a:t>Incoherent</a:t>
                      </a:r>
                      <a:r>
                        <a:rPr lang="it-IT" sz="1800" b="0" i="0" u="none" strike="noStrike" kern="1200">
                          <a:latin typeface="Ubuntu" pitchFamily="34"/>
                          <a:ea typeface="Microsoft YaHei" pitchFamily="2"/>
                          <a:cs typeface="Lucida Sans" pitchFamily="2"/>
                        </a:rPr>
                        <a:t> </a:t>
                      </a:r>
                      <a:r>
                        <a:rPr lang="en-US" sz="1800" b="0" i="0" u="none" strike="noStrike" kern="1200">
                          <a:latin typeface="Ubuntu" pitchFamily="34"/>
                          <a:ea typeface="Microsoft YaHei" pitchFamily="2"/>
                          <a:cs typeface="Lucida Sans" pitchFamily="2"/>
                        </a:rPr>
                        <a:t>Aesthetics</a:t>
                      </a:r>
                    </a:p>
                    <a:p>
                      <a:pPr marL="0" marR="0" lvl="0" indent="0" rtl="0" hangingPunct="0">
                        <a:lnSpc>
                          <a:spcPct val="100000"/>
                        </a:lnSpc>
                        <a:spcBef>
                          <a:spcPts val="0"/>
                        </a:spcBef>
                        <a:spcAft>
                          <a:spcPts val="0"/>
                        </a:spcAft>
                        <a:buNone/>
                        <a:tabLst/>
                      </a:pPr>
                      <a:r>
                        <a:rPr lang="en-US" sz="1800" b="0" i="0" u="none" strike="noStrike" kern="1200">
                          <a:latin typeface="Ubuntu" pitchFamily="34"/>
                          <a:ea typeface="Microsoft YaHei" pitchFamily="2"/>
                          <a:cs typeface="Lucida Sans" pitchFamily="2"/>
                        </a:rPr>
                        <a:t>Incoherent</a:t>
                      </a:r>
                      <a:r>
                        <a:rPr lang="it-IT" sz="1800" b="0" i="0" u="none" strike="noStrike" kern="1200">
                          <a:latin typeface="Ubuntu" pitchFamily="34"/>
                          <a:ea typeface="Microsoft YaHei" pitchFamily="2"/>
                          <a:cs typeface="Lucida Sans" pitchFamily="2"/>
                        </a:rPr>
                        <a:t> </a:t>
                      </a:r>
                      <a:r>
                        <a:rPr lang="en-US" sz="1800" b="0" i="0" u="none" strike="noStrike" kern="1200">
                          <a:latin typeface="Ubuntu" pitchFamily="34"/>
                          <a:ea typeface="Microsoft YaHei" pitchFamily="2"/>
                          <a:cs typeface="Lucida Sans" pitchFamily="2"/>
                        </a:rPr>
                        <a:t>Policy</a:t>
                      </a:r>
                    </a:p>
                  </a:txBody>
                  <a:tcPr/>
                </a:tc>
                <a:tc>
                  <a:txBody>
                    <a:bodyPr/>
                    <a:lstStyle/>
                    <a:p>
                      <a:pPr marL="0" marR="0" lvl="0" indent="0" rtl="0" hangingPunct="0">
                        <a:lnSpc>
                          <a:spcPct val="100000"/>
                        </a:lnSpc>
                        <a:spcBef>
                          <a:spcPts val="0"/>
                        </a:spcBef>
                        <a:spcAft>
                          <a:spcPts val="0"/>
                        </a:spcAft>
                        <a:buNone/>
                        <a:tabLst/>
                      </a:pPr>
                      <a:r>
                        <a:rPr lang="it-IT" sz="1800" b="0" i="0" u="none" strike="noStrike" kern="1200">
                          <a:latin typeface="Ubuntu" pitchFamily="34"/>
                          <a:ea typeface="Microsoft YaHei" pitchFamily="2"/>
                          <a:cs typeface="Lucida Sans" pitchFamily="2"/>
                        </a:rPr>
                        <a:t>Marginal Regime</a:t>
                      </a:r>
                    </a:p>
                  </a:txBody>
                  <a:tcPr/>
                </a:tc>
                <a:tc>
                  <a:txBody>
                    <a:bodyPr/>
                    <a:lstStyle/>
                    <a:p>
                      <a:pPr marL="0" marR="0" lvl="0" indent="0" rtl="0" hangingPunct="0">
                        <a:lnSpc>
                          <a:spcPct val="100000"/>
                        </a:lnSpc>
                        <a:spcBef>
                          <a:spcPts val="0"/>
                        </a:spcBef>
                        <a:spcAft>
                          <a:spcPts val="0"/>
                        </a:spcAft>
                        <a:buNone/>
                        <a:tabLst/>
                      </a:pPr>
                      <a:r>
                        <a:rPr lang="it-IT" sz="1800" b="0" i="0" u="none" strike="noStrike" kern="1200">
                          <a:latin typeface="Ubuntu" pitchFamily="34"/>
                          <a:ea typeface="Microsoft YaHei" pitchFamily="2"/>
                          <a:cs typeface="Lucida Sans" pitchFamily="2"/>
                        </a:rPr>
                        <a:t>Radical Design</a:t>
                      </a:r>
                      <a:br>
                        <a:rPr lang="it-IT" sz="1800" b="0" i="0" u="none" strike="noStrike" kern="1200">
                          <a:latin typeface="Ubuntu" pitchFamily="34"/>
                          <a:ea typeface="Microsoft YaHei" pitchFamily="2"/>
                          <a:cs typeface="Lucida Sans" pitchFamily="2"/>
                        </a:rPr>
                      </a:br>
                      <a:r>
                        <a:rPr lang="it-IT" sz="1800" b="0" i="0" u="none" strike="noStrike" kern="1200">
                          <a:latin typeface="Ubuntu" pitchFamily="34"/>
                          <a:ea typeface="Microsoft YaHei" pitchFamily="2"/>
                          <a:cs typeface="Lucida Sans" pitchFamily="2"/>
                        </a:rPr>
                        <a:t>(eg. Jodi.org)</a:t>
                      </a:r>
                    </a:p>
                  </a:txBody>
                  <a:tcPr/>
                </a:tc>
                <a:extLst>
                  <a:ext uri="{0D108BD9-81ED-4DB2-BD59-A6C34878D82A}">
                    <a16:rowId xmlns:a16="http://schemas.microsoft.com/office/drawing/2014/main" val="1633748654"/>
                  </a:ext>
                </a:extLst>
              </a:tr>
            </a:tbl>
          </a:graphicData>
        </a:graphic>
      </p:graphicFrame>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t="2867" b="69487"/>
          <a:stretch>
            <a:fillRect/>
          </a:stretch>
        </p:blipFill>
        <p:spPr>
          <a:xfrm>
            <a:off x="7329601" y="4967999"/>
            <a:ext cx="2462396" cy="1166756"/>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7346874" y="6473156"/>
            <a:ext cx="2013115" cy="94283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name="page7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311398" y="1336322"/>
            <a:ext cx="9609347" cy="6874724"/>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RECAP...</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We can analyze any narrative system by </a:t>
            </a:r>
            <a:r>
              <a:rPr lang="it-IT" sz="2800" b="1" i="0" u="none" strike="noStrike" kern="1200" cap="none" spc="0" baseline="0">
                <a:solidFill>
                  <a:srgbClr val="000000"/>
                </a:solidFill>
                <a:uFillTx/>
                <a:latin typeface="Ubuntu" pitchFamily="34"/>
                <a:ea typeface="Microsoft YaHei" pitchFamily="2"/>
                <a:cs typeface="Lucida Sans" pitchFamily="2"/>
              </a:rPr>
              <a:t>identifying </a:t>
            </a:r>
            <a:r>
              <a:rPr lang="it-IT" sz="2800" b="0" i="0" u="none" strike="noStrike" kern="1200" cap="none" spc="0" baseline="0">
                <a:solidFill>
                  <a:srgbClr val="000000"/>
                </a:solidFill>
                <a:uFillTx/>
                <a:latin typeface="Ubuntu" pitchFamily="34"/>
                <a:ea typeface="Microsoft YaHei" pitchFamily="2"/>
                <a:cs typeface="Lucida Sans" pitchFamily="2"/>
              </a:rPr>
              <a:t>its</a:t>
            </a:r>
            <a:r>
              <a:rPr lang="it-IT" sz="2800" b="1" i="0" u="none" strike="noStrike" kern="1200" cap="none" spc="0" baseline="0">
                <a:solidFill>
                  <a:srgbClr val="000000"/>
                </a:solidFill>
                <a:uFillTx/>
                <a:latin typeface="Ubuntu" pitchFamily="34"/>
                <a:ea typeface="Microsoft YaHei" pitchFamily="2"/>
                <a:cs typeface="Lucida Sans" pitchFamily="2"/>
              </a:rPr>
              <a:t> different codes </a:t>
            </a:r>
            <a:r>
              <a:rPr lang="it-IT" sz="2800" b="0" i="0" u="none" strike="noStrike" kern="1200" cap="none" spc="0" baseline="0">
                <a:solidFill>
                  <a:srgbClr val="000000"/>
                </a:solidFill>
                <a:uFillTx/>
                <a:latin typeface="Ubuntu" pitchFamily="34"/>
                <a:ea typeface="Microsoft YaHei" pitchFamily="2"/>
                <a:cs typeface="Lucida Sans" pitchFamily="2"/>
              </a:rPr>
              <a:t>(plastic, visual, linguistic...)</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Grouping</a:t>
            </a:r>
            <a:r>
              <a:rPr lang="it-IT" sz="2800" b="0" i="0" u="none" strike="noStrike" kern="1200" cap="none" spc="0" baseline="0">
                <a:solidFill>
                  <a:srgbClr val="000000"/>
                </a:solidFill>
                <a:uFillTx/>
                <a:latin typeface="Ubuntu" pitchFamily="34"/>
                <a:ea typeface="Microsoft YaHei" pitchFamily="2"/>
                <a:cs typeface="Lucida Sans" pitchFamily="2"/>
              </a:rPr>
              <a:t> the codes and attributing certain values to them based on </a:t>
            </a:r>
            <a:r>
              <a:rPr lang="it-IT" sz="2800" b="1" i="0" u="none" strike="noStrike" kern="1200" cap="none" spc="0" baseline="0">
                <a:solidFill>
                  <a:srgbClr val="000000"/>
                </a:solidFill>
                <a:uFillTx/>
                <a:latin typeface="Ubuntu" pitchFamily="34"/>
                <a:ea typeface="Microsoft YaHei" pitchFamily="2"/>
                <a:cs typeface="Lucida Sans" pitchFamily="2"/>
              </a:rPr>
              <a:t>oppositions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Associate an </a:t>
            </a:r>
            <a:r>
              <a:rPr lang="it-IT" sz="2800" b="1" i="0" u="none" strike="noStrike" kern="1200" cap="none" spc="0" baseline="0">
                <a:solidFill>
                  <a:srgbClr val="000000"/>
                </a:solidFill>
                <a:uFillTx/>
                <a:latin typeface="Ubuntu" pitchFamily="34"/>
                <a:ea typeface="Microsoft YaHei" pitchFamily="2"/>
                <a:cs typeface="Lucida Sans" pitchFamily="2"/>
              </a:rPr>
              <a:t>actant</a:t>
            </a:r>
            <a:r>
              <a:rPr lang="it-IT" sz="2800" b="0" i="0" u="none" strike="noStrike" kern="1200" cap="none" spc="0" baseline="0">
                <a:solidFill>
                  <a:srgbClr val="000000"/>
                </a:solidFill>
                <a:uFillTx/>
                <a:latin typeface="Ubuntu" pitchFamily="34"/>
                <a:ea typeface="Microsoft YaHei" pitchFamily="2"/>
                <a:cs typeface="Lucida Sans" pitchFamily="2"/>
              </a:rPr>
              <a:t> with each of the elements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Identify the regime</a:t>
            </a:r>
            <a:r>
              <a:rPr lang="it-IT" sz="2800" b="0" i="0" u="none" strike="noStrike" kern="1200" cap="none" spc="0" baseline="0">
                <a:solidFill>
                  <a:srgbClr val="000000"/>
                </a:solidFill>
                <a:uFillTx/>
                <a:latin typeface="Ubuntu" pitchFamily="34"/>
                <a:ea typeface="Microsoft YaHei" pitchFamily="2"/>
                <a:cs typeface="Lucida Sans" pitchFamily="2"/>
              </a:rPr>
              <a:t> used, asking ourselves why that regime was chosen, how society and the world are represented by that regime or if there is a change from one regime to another and why it happens</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name="page73">
    <p:spTree>
      <p:nvGrpSpPr>
        <p:cNvPr id="1" name=""/>
        <p:cNvGrpSpPr/>
        <p:nvPr/>
      </p:nvGrpSpPr>
      <p:grpSpPr>
        <a:xfrm>
          <a:off x="0" y="0"/>
          <a:ext cx="0" cy="0"/>
          <a:chOff x="0" y="0"/>
          <a:chExt cx="0" cy="0"/>
        </a:xfrm>
      </p:grpSpPr>
      <p:sp>
        <p:nvSpPr>
          <p:cNvPr id="2" name="CasellaDiTesto 1"/>
          <p:cNvSpPr txBox="1"/>
          <p:nvPr/>
        </p:nvSpPr>
        <p:spPr>
          <a:xfrm>
            <a:off x="311398" y="1803955"/>
            <a:ext cx="9530690" cy="3158319"/>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Eight figures of speech that can be obtained from the relationship between the</a:t>
            </a:r>
            <a:r>
              <a:rPr lang="it-IT" sz="2800" b="1" i="0" u="none" strike="noStrike" kern="1200" cap="none" spc="0" baseline="0">
                <a:solidFill>
                  <a:srgbClr val="000000"/>
                </a:solidFill>
                <a:uFillTx/>
                <a:latin typeface="Ubuntu" pitchFamily="34"/>
                <a:ea typeface="Microsoft YaHei" pitchFamily="2"/>
                <a:cs typeface="Lucida Sans" pitchFamily="2"/>
              </a:rPr>
              <a:t> user's gesture</a:t>
            </a:r>
            <a:r>
              <a:rPr lang="it-IT" sz="2800" b="0" i="0" u="none" strike="noStrike" kern="1200" cap="none" spc="0" baseline="0">
                <a:solidFill>
                  <a:srgbClr val="000000"/>
                </a:solidFill>
                <a:uFillTx/>
                <a:latin typeface="Ubuntu" pitchFamily="34"/>
                <a:ea typeface="Microsoft YaHei" pitchFamily="2"/>
                <a:cs typeface="Lucida Sans" pitchFamily="2"/>
              </a:rPr>
              <a:t>, the </a:t>
            </a:r>
            <a:r>
              <a:rPr lang="it-IT" sz="2800" b="1" i="0" u="none" strike="noStrike" kern="1200" cap="none" spc="0" baseline="0">
                <a:solidFill>
                  <a:srgbClr val="000000"/>
                </a:solidFill>
                <a:uFillTx/>
                <a:latin typeface="Ubuntu" pitchFamily="34"/>
                <a:ea typeface="Microsoft YaHei" pitchFamily="2"/>
                <a:cs typeface="Lucida Sans" pitchFamily="2"/>
              </a:rPr>
              <a:t>activatable content</a:t>
            </a:r>
            <a:r>
              <a:rPr lang="it-IT" sz="2800" b="0" i="0" u="none" strike="noStrike" kern="1200" cap="none" spc="0" baseline="0">
                <a:solidFill>
                  <a:srgbClr val="000000"/>
                </a:solidFill>
                <a:uFillTx/>
                <a:latin typeface="Ubuntu" pitchFamily="34"/>
                <a:ea typeface="Microsoft YaHei" pitchFamily="2"/>
                <a:cs typeface="Lucida Sans" pitchFamily="2"/>
              </a:rPr>
              <a:t> and the</a:t>
            </a:r>
            <a:r>
              <a:rPr lang="it-IT" sz="2800" b="1" i="0" u="none" strike="noStrike" kern="1200" cap="none" spc="0" baseline="0">
                <a:solidFill>
                  <a:srgbClr val="000000"/>
                </a:solidFill>
                <a:uFillTx/>
                <a:latin typeface="Ubuntu" pitchFamily="34"/>
                <a:ea typeface="Microsoft YaHei" pitchFamily="2"/>
                <a:cs typeface="Lucida Sans" pitchFamily="2"/>
              </a:rPr>
              <a:t> activated content</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3" name="Rettangolo 2"/>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CasellaDiTesto 3"/>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5" name="CasellaDiTesto 4"/>
          <p:cNvSpPr txBox="1"/>
          <p:nvPr/>
        </p:nvSpPr>
        <p:spPr>
          <a:xfrm>
            <a:off x="503998" y="1296363"/>
            <a:ext cx="921038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name="page74">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21038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bright="-10000" contrast="8000"/>
            <a:alphaModFix/>
          </a:blip>
          <a:srcRect/>
          <a:stretch>
            <a:fillRect/>
          </a:stretch>
        </p:blipFill>
        <p:spPr>
          <a:xfrm>
            <a:off x="352802" y="2340004"/>
            <a:ext cx="9583195" cy="516420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name="page75">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210385" cy="1034597"/>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3984187"/>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retroprojection</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the activable media content and the activated media content are in metaphorical relationships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Example: in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by typing “guarda il blasone” you obtain the answer “cadrà lo straniero” and the character we are interpreting actually falls into a trapdoor that opens suddenly under his feet</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481203" cy="5038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name="page76">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3158319"/>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neantism</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does not provoke any effect on the screenic surface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An example can be the final part of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where any command we type has no effect</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name="page77">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5635922"/>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incubation</a:t>
            </a:r>
            <a:r>
              <a:rPr lang="it-IT" sz="2800" b="0" i="0" u="none" strike="noStrike" kern="1200" cap="none" spc="0" baseline="0">
                <a:solidFill>
                  <a:srgbClr val="000000"/>
                </a:solidFill>
                <a:uFillTx/>
                <a:latin typeface="Ubuntu" pitchFamily="34"/>
                <a:ea typeface="Microsoft YaHei" pitchFamily="2"/>
                <a:cs typeface="Lucida Sans" pitchFamily="2"/>
              </a:rPr>
              <a:t>: the gesture provokes hardly detectable effects on the screenic surface because the changes determined by the user's gesture emerge so late that it is difficult for the reader to establish a relationship between his gesture and the effects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it occurs when the user let the cat drink milk discovering later that he would have to drinkit to defeat an enemy</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name="page7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503998" y="2808003"/>
            <a:ext cx="9215999" cy="4810054"/>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involution</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invariably displays the same media contents, and then the gesture invariably follows the same effects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it occurs when the user keeps bumping into the mirrors, receiving the same answers, until he discovers that a mirror is actually a revolving wall</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4.</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name="page7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4810054"/>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sporulation</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causes unexpected effects that make the reader lose control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it occurs when the users types the wrong formula “idiota”, causing a glitch screen</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name="page80">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5635922"/>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pleonasm</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causes redundant messages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For example in </a:t>
            </a:r>
            <a:r>
              <a:rPr lang="it-IT" sz="2800" b="0" i="1" u="none" strike="noStrike" kern="1200" cap="none" spc="0" baseline="0">
                <a:solidFill>
                  <a:srgbClr val="000000"/>
                </a:solidFill>
                <a:uFillTx/>
                <a:latin typeface="Ubuntu" pitchFamily="34"/>
                <a:ea typeface="Microsoft YaHei" pitchFamily="2"/>
                <a:cs typeface="Lucida Sans" pitchFamily="2"/>
              </a:rPr>
              <a:t>Avventura nel castello</a:t>
            </a:r>
            <a:r>
              <a:rPr lang="it-IT" sz="2800" b="0" i="0" u="none" strike="noStrike" kern="1200" cap="none" spc="0" baseline="0">
                <a:solidFill>
                  <a:srgbClr val="000000"/>
                </a:solidFill>
                <a:uFillTx/>
                <a:latin typeface="Ubuntu" pitchFamily="34"/>
                <a:ea typeface="Microsoft YaHei" pitchFamily="2"/>
                <a:cs typeface="Lucida Sans" pitchFamily="2"/>
              </a:rPr>
              <a:t>, if the user types “guarda nano”, the parser replies “è piuttosto piccolo”</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8712000" cy="582116"/>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CHARLES PEIRCE  |  UNLIMITED SEMIOSIS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t="6652"/>
          <a:stretch>
            <a:fillRect/>
          </a:stretch>
        </p:blipFill>
        <p:spPr>
          <a:xfrm>
            <a:off x="647998" y="1943996"/>
            <a:ext cx="8640001" cy="6055202"/>
          </a:xfrm>
          <a:prstGeom prst="rect">
            <a:avLst/>
          </a:prstGeom>
          <a:noFill/>
          <a:ln cap="flat">
            <a:noFill/>
          </a:ln>
        </p:spPr>
      </p:pic>
      <p:sp>
        <p:nvSpPr>
          <p:cNvPr id="8" name="Rettangolo 7"/>
          <p:cNvSpPr/>
          <p:nvPr/>
        </p:nvSpPr>
        <p:spPr>
          <a:xfrm>
            <a:off x="7992002" y="6876004"/>
            <a:ext cx="1223997" cy="86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name="page81">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612721" y="2808003"/>
            <a:ext cx="9107277" cy="6461790"/>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randomization</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provokes the emergence of other media contents according to a random process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For example, it can occur  in automatic text generators</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7.</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name="page82">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THE PLAN OF CONTENT </a:t>
            </a:r>
            <a:r>
              <a:rPr lang="it-IT" sz="3200" b="0" i="0" u="none" strike="noStrike" kern="1200" cap="none" spc="0" baseline="0">
                <a:solidFill>
                  <a:srgbClr val="FFFFFF"/>
                </a:solidFill>
                <a:uFillTx/>
                <a:latin typeface="De Luxe Next" pitchFamily="34"/>
                <a:ea typeface="Microsoft YaHei" pitchFamily="2"/>
                <a:cs typeface="Lucida Sans" pitchFamily="2"/>
              </a:rPr>
              <a:t> </a:t>
            </a:r>
          </a:p>
        </p:txBody>
      </p:sp>
      <p:sp>
        <p:nvSpPr>
          <p:cNvPr id="4" name="CasellaDiTesto 3"/>
          <p:cNvSpPr txBox="1"/>
          <p:nvPr/>
        </p:nvSpPr>
        <p:spPr>
          <a:xfrm>
            <a:off x="503998" y="1296363"/>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ALEXANDRA SAEMMER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                           INTERFACIAL MEDIA FIGURES</a:t>
            </a:r>
          </a:p>
        </p:txBody>
      </p:sp>
      <p:sp>
        <p:nvSpPr>
          <p:cNvPr id="5" name="CasellaDiTesto 4"/>
          <p:cNvSpPr txBox="1"/>
          <p:nvPr/>
        </p:nvSpPr>
        <p:spPr>
          <a:xfrm>
            <a:off x="503998" y="2808003"/>
            <a:ext cx="9215999" cy="6874724"/>
          </a:xfrm>
          <a:prstGeom prst="rect">
            <a:avLst/>
          </a:prstGeom>
          <a:noFill/>
          <a:ln cap="flat">
            <a:noFill/>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0000"/>
                </a:solidFill>
                <a:uFillTx/>
                <a:latin typeface="Ubuntu" pitchFamily="34"/>
                <a:ea typeface="Microsoft YaHei" pitchFamily="2"/>
                <a:cs typeface="Lucida Sans" pitchFamily="2"/>
              </a:rPr>
              <a:t>Interfacial antagonism</a:t>
            </a:r>
            <a:r>
              <a:rPr lang="it-IT" sz="2800" b="0" i="0" u="none" strike="noStrike" kern="1200" cap="none" spc="0" baseline="0">
                <a:solidFill>
                  <a:srgbClr val="000000"/>
                </a:solidFill>
                <a:uFillTx/>
                <a:latin typeface="Ubuntu" pitchFamily="34"/>
                <a:ea typeface="Microsoft YaHei" pitchFamily="2"/>
                <a:cs typeface="Lucida Sans" pitchFamily="2"/>
              </a:rPr>
              <a:t>: the interactive gesture provokes the emergence of media contents contrary to the contents announced by the activable media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A typical example are pop-up ads that open by clicking on a streaming video</a:t>
            </a: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Ubuntu"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
        <p:nvSpPr>
          <p:cNvPr id="6" name="CasellaDiTesto 5"/>
          <p:cNvSpPr txBox="1"/>
          <p:nvPr/>
        </p:nvSpPr>
        <p:spPr>
          <a:xfrm>
            <a:off x="287999" y="2664003"/>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CasellaDiTesto 6"/>
          <p:cNvSpPr txBox="1"/>
          <p:nvPr/>
        </p:nvSpPr>
        <p:spPr>
          <a:xfrm>
            <a:off x="143999" y="2823840"/>
            <a:ext cx="719998" cy="6321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990099"/>
                </a:solidFill>
                <a:uFillTx/>
                <a:latin typeface="Ubuntu" pitchFamily="34"/>
                <a:ea typeface="Microsoft YaHei" pitchFamily="2"/>
                <a:cs typeface="Lucida Sans" pitchFamily="2"/>
              </a:rPr>
              <a:t>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name="page83">
    <p:spTree>
      <p:nvGrpSpPr>
        <p:cNvPr id="1" name=""/>
        <p:cNvGrpSpPr/>
        <p:nvPr/>
      </p:nvGrpSpPr>
      <p:grpSpPr>
        <a:xfrm>
          <a:off x="0" y="0"/>
          <a:ext cx="0" cy="0"/>
          <a:chOff x="0" y="0"/>
          <a:chExt cx="0" cy="0"/>
        </a:xfrm>
      </p:grpSpPr>
      <p:sp>
        <p:nvSpPr>
          <p:cNvPr id="2" name="Rettangolo 1"/>
          <p:cNvSpPr/>
          <p:nvPr/>
        </p:nvSpPr>
        <p:spPr>
          <a:xfrm>
            <a:off x="-143999" y="0"/>
            <a:ext cx="10223997" cy="7560003"/>
          </a:xfrm>
          <a:prstGeom prst="rect">
            <a:avLst/>
          </a:prstGeom>
          <a:solidFill>
            <a:srgbClr val="000000"/>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219998" y="4687918"/>
            <a:ext cx="4859999" cy="1540078"/>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FFFFFF"/>
                </a:solidFill>
                <a:uFillTx/>
                <a:latin typeface="Ubuntu" pitchFamily="34"/>
                <a:ea typeface="Microsoft YaHei" pitchFamily="2"/>
                <a:cs typeface="Lucida Sans" pitchFamily="2"/>
              </a:rPr>
              <a:t>Roberta Iadevaia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FFFFFF"/>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FFFFFF"/>
                </a:solidFill>
                <a:uFillTx/>
                <a:latin typeface="Ubuntu" pitchFamily="34"/>
                <a:ea typeface="Microsoft YaHei" pitchFamily="2"/>
                <a:cs typeface="Lucida Sans" pitchFamily="2"/>
              </a:rPr>
              <a:t>roberta.iadevaia@studenti.iulm.it</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0" y="0"/>
            <a:ext cx="4987795" cy="7560003"/>
          </a:xfrm>
          <a:prstGeom prst="rect">
            <a:avLst/>
          </a:prstGeom>
          <a:noFill/>
          <a:ln cap="flat">
            <a:noFill/>
          </a:ln>
        </p:spPr>
      </p:pic>
      <p:sp>
        <p:nvSpPr>
          <p:cNvPr id="5" name="CasellaDiTesto 4"/>
          <p:cNvSpPr txBox="1"/>
          <p:nvPr/>
        </p:nvSpPr>
        <p:spPr>
          <a:xfrm>
            <a:off x="5131795" y="2149918"/>
            <a:ext cx="5048859" cy="217009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7200" b="0" i="0" u="none" strike="noStrike" kern="1200" cap="none" spc="0" baseline="0">
                <a:solidFill>
                  <a:srgbClr val="990099"/>
                </a:solidFill>
                <a:uFillTx/>
                <a:latin typeface="Labtop Superwide Boldish" pitchFamily="34"/>
                <a:ea typeface="Microsoft YaHei" pitchFamily="2"/>
                <a:cs typeface="Lucida Sans" pitchFamily="2"/>
              </a:rPr>
              <a:t>DIGITAL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6900" b="0" i="0" u="none" strike="noStrike" kern="1200" cap="none" spc="0" baseline="0">
                <a:solidFill>
                  <a:srgbClr val="990099"/>
                </a:solidFill>
                <a:uFillTx/>
                <a:latin typeface="Labtop Superwide Boldish" pitchFamily="34"/>
                <a:ea typeface="Microsoft YaHei" pitchFamily="2"/>
                <a:cs typeface="Lucida Sans" pitchFamily="2"/>
              </a:rPr>
              <a:t>SEMIOTICS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Rettangolo 1"/>
          <p:cNvSpPr/>
          <p:nvPr/>
        </p:nvSpPr>
        <p:spPr>
          <a:xfrm>
            <a:off x="-71999" y="-71999"/>
            <a:ext cx="10367997" cy="1295997"/>
          </a:xfrm>
          <a:prstGeom prst="rect">
            <a:avLst/>
          </a:prstGeom>
          <a:solidFill>
            <a:srgbClr val="990099"/>
          </a:solidFill>
          <a:ln w="0" cap="flat">
            <a:solidFill>
              <a:srgbClr val="808080"/>
            </a:solidFill>
            <a:prstDash val="solid"/>
            <a:miter/>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CasellaDiTesto 2"/>
          <p:cNvSpPr txBox="1"/>
          <p:nvPr/>
        </p:nvSpPr>
        <p:spPr>
          <a:xfrm>
            <a:off x="503998" y="209882"/>
            <a:ext cx="8712000" cy="800639"/>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1200" cap="none" spc="0" baseline="0">
                <a:solidFill>
                  <a:srgbClr val="FFFFFF"/>
                </a:solidFill>
                <a:effectLst>
                  <a:outerShdw dist="17962" dir="2700000">
                    <a:srgbClr val="000000"/>
                  </a:outerShdw>
                </a:effectLst>
                <a:uFillTx/>
                <a:latin typeface="Labtop Superwide Boldish" pitchFamily="34"/>
                <a:ea typeface="Microsoft YaHei" pitchFamily="2"/>
                <a:cs typeface="Lucida Sans" pitchFamily="2"/>
              </a:rPr>
              <a:t>DIFFERENT NOTIONS OF SIGN</a:t>
            </a:r>
          </a:p>
        </p:txBody>
      </p:sp>
      <p:sp>
        <p:nvSpPr>
          <p:cNvPr id="4" name="CasellaDiTesto 3"/>
          <p:cNvSpPr txBox="1"/>
          <p:nvPr/>
        </p:nvSpPr>
        <p:spPr>
          <a:xfrm>
            <a:off x="2231995" y="4032001"/>
            <a:ext cx="180722" cy="433443"/>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CasellaDiTesto 4"/>
          <p:cNvSpPr txBox="1"/>
          <p:nvPr/>
        </p:nvSpPr>
        <p:spPr>
          <a:xfrm>
            <a:off x="503998" y="1295997"/>
            <a:ext cx="9144000" cy="1001880"/>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990099"/>
                </a:solidFill>
                <a:uFillTx/>
                <a:latin typeface="Ubuntu" pitchFamily="34"/>
                <a:ea typeface="Microsoft YaHei" pitchFamily="2"/>
                <a:cs typeface="Lucida Sans" pitchFamily="2"/>
              </a:rPr>
              <a:t>UMBERTO ECO  |  INTERPRETIVE SEMIOTICS</a:t>
            </a:r>
          </a:p>
        </p:txBody>
      </p:sp>
      <p:sp>
        <p:nvSpPr>
          <p:cNvPr id="6" name="Rettangolo 5"/>
          <p:cNvSpPr/>
          <p:nvPr/>
        </p:nvSpPr>
        <p:spPr>
          <a:xfrm>
            <a:off x="359999" y="2448004"/>
            <a:ext cx="1943996" cy="50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Rettangolo 6"/>
          <p:cNvSpPr/>
          <p:nvPr/>
        </p:nvSpPr>
        <p:spPr>
          <a:xfrm>
            <a:off x="7992002" y="6876004"/>
            <a:ext cx="1223997" cy="863998"/>
          </a:xfrm>
          <a:prstGeom prst="rect">
            <a:avLst/>
          </a:prstGeom>
          <a:solidFill>
            <a:srgbClr val="FFFFFF"/>
          </a:solidFill>
          <a:ln cap="flat">
            <a:noFill/>
            <a:prstDash val="solid"/>
          </a:ln>
        </p:spPr>
        <p:txBody>
          <a:bodyPr vert="horz" wrap="none" lIns="90004" tIns="44997" rIns="90004" bIns="44997"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sp>
        <p:nvSpPr>
          <p:cNvPr id="8" name="CasellaDiTesto 7"/>
          <p:cNvSpPr txBox="1"/>
          <p:nvPr/>
        </p:nvSpPr>
        <p:spPr>
          <a:xfrm>
            <a:off x="104049" y="2310478"/>
            <a:ext cx="38168180" cy="4544339"/>
          </a:xfrm>
          <a:prstGeom prst="rect">
            <a:avLst/>
          </a:prstGeom>
          <a:noFill/>
          <a:ln cap="flat">
            <a:noFill/>
          </a:ln>
        </p:spPr>
        <p:txBody>
          <a:bodyPr vert="horz" wrap="none" lIns="90004" tIns="44997" rIns="90004" bIns="44997" anchor="t" anchorCtr="0" compatLnSpc="0">
            <a:spAutoFit/>
          </a:bodyPr>
          <a:lstStyle/>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Interpretive Semiotics questions ontological Structuralism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000" b="0" i="0" u="none" strike="noStrike" kern="1200" cap="none" spc="0" baseline="0">
              <a:solidFill>
                <a:srgbClr val="000000"/>
              </a:solidFill>
              <a:uFillTx/>
              <a:latin typeface="Ubuntu" pitchFamily="34"/>
              <a:ea typeface="Microsoft YaHei" pitchFamily="2"/>
              <a:cs typeface="Lucida Sans" pitchFamily="2"/>
            </a:endParaRPr>
          </a:p>
          <a:p>
            <a:pPr marL="457200" marR="0" lvl="0" indent="-457200" algn="l" defTabSz="914400" rtl="0" fontAlgn="auto" hangingPunct="0">
              <a:lnSpc>
                <a:spcPct val="100000"/>
              </a:lnSpc>
              <a:spcBef>
                <a:spcPts val="0"/>
              </a:spcBef>
              <a:spcAft>
                <a:spcPts val="0"/>
              </a:spcAft>
              <a:buSzPts val="1425"/>
              <a:buFont typeface="Arial" pitchFamily="34"/>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Ubuntu" pitchFamily="34"/>
                <a:ea typeface="Microsoft YaHei" pitchFamily="2"/>
                <a:cs typeface="Lucida Sans" pitchFamily="2"/>
              </a:rPr>
              <a:t>The construction of the meaning is played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within the dialectical process activating between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the rhetorical-textual structures and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800" b="0" i="0" u="none" strike="noStrike" kern="1200" cap="none" spc="0" baseline="0">
                <a:solidFill>
                  <a:srgbClr val="000000"/>
                </a:solidFill>
                <a:uFillTx/>
                <a:latin typeface="Ubuntu" pitchFamily="34"/>
                <a:ea typeface="Microsoft YaHei" pitchFamily="2"/>
                <a:cs typeface="Lucida Sans" pitchFamily="2"/>
              </a:rPr>
              <a:t>the reader's interpretation strategies </a:t>
            </a:r>
            <a:br>
              <a:rPr lang="it-IT" sz="2800" b="0" i="0" u="none" strike="noStrike" kern="1200" cap="none" spc="0" baseline="0">
                <a:solidFill>
                  <a:srgbClr val="000000"/>
                </a:solidFill>
                <a:uFillTx/>
                <a:latin typeface="Ubuntu" pitchFamily="34"/>
                <a:ea typeface="Microsoft YaHei" pitchFamily="2"/>
                <a:cs typeface="Lucida Sans" pitchFamily="2"/>
              </a:rPr>
            </a:br>
            <a:r>
              <a:rPr lang="it-IT" sz="2400" b="0" i="0" u="none" strike="noStrike" kern="1200" cap="none" spc="0" baseline="0">
                <a:solidFill>
                  <a:srgbClr val="000000"/>
                </a:solidFill>
                <a:uFillTx/>
                <a:latin typeface="Ubuntu" pitchFamily="34"/>
                <a:ea typeface="Microsoft YaHei" pitchFamily="2"/>
                <a:cs typeface="Lucida Sans" pitchFamily="2"/>
              </a:rPr>
              <a:t>(“</a:t>
            </a:r>
            <a:r>
              <a:rPr lang="it-IT" sz="2400" b="1" i="0" u="none" strike="noStrike" kern="1200" cap="none" spc="0" baseline="0">
                <a:solidFill>
                  <a:srgbClr val="000000"/>
                </a:solidFill>
                <a:uFillTx/>
                <a:latin typeface="Ubuntu" pitchFamily="34"/>
                <a:ea typeface="Microsoft YaHei" pitchFamily="2"/>
                <a:cs typeface="Lucida Sans" pitchFamily="2"/>
              </a:rPr>
              <a:t>principle of interpretative cooperation</a:t>
            </a:r>
            <a:r>
              <a:rPr lang="it-IT" sz="2400" b="0" i="0" u="none" strike="noStrike" kern="1200" cap="none" spc="0" baseline="0">
                <a:solidFill>
                  <a:srgbClr val="000000"/>
                </a:solidFill>
                <a:uFillTx/>
                <a:latin typeface="Ubuntu" pitchFamily="34"/>
                <a:ea typeface="Microsoft YaHei" pitchFamily="2"/>
                <a:cs typeface="Lucida Sans" pitchFamily="2"/>
              </a:rPr>
              <a:t>” &gt;&gt; </a:t>
            </a:r>
            <a:r>
              <a:rPr lang="it-IT" sz="2400" b="0" i="1" u="none" strike="noStrike" kern="1200" cap="none" spc="0" baseline="0">
                <a:solidFill>
                  <a:srgbClr val="000000"/>
                </a:solidFill>
                <a:uFillTx/>
                <a:latin typeface="Ubuntu" pitchFamily="34"/>
                <a:ea typeface="Microsoft YaHei" pitchFamily="2"/>
                <a:cs typeface="Lucida Sans" pitchFamily="2"/>
              </a:rPr>
              <a:t>Lector in fabula</a:t>
            </a:r>
            <a:r>
              <a:rPr lang="it-IT" sz="2400" b="0" i="0" u="none" strike="noStrike" kern="1200" cap="none" spc="0" baseline="0">
                <a:solidFill>
                  <a:srgbClr val="000000"/>
                </a:solidFill>
                <a:uFillTx/>
                <a:latin typeface="Ubuntu" pitchFamily="34"/>
                <a:ea typeface="Microsoft YaHei" pitchFamily="2"/>
                <a:cs typeface="Lucida Sans" pitchFamily="2"/>
              </a:rPr>
              <a:t>)</a:t>
            </a: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just" defTabSz="914400" rtl="0" fontAlgn="auto" hangingPunct="0">
              <a:lnSpc>
                <a:spcPct val="100000"/>
              </a:lnSpc>
              <a:spcBef>
                <a:spcPts val="0"/>
              </a:spcBef>
              <a:spcAft>
                <a:spcPts val="0"/>
              </a:spcAft>
              <a:buSzPts val="1424"/>
              <a:buBlip>
                <a:blip/>
              </a:buBlip>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Ubuntu" pitchFamily="34"/>
              <a:ea typeface="Microsoft YaHei" pitchFamily="2"/>
              <a:cs typeface="Lucida Sans" pitchFamily="2"/>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600" b="0" i="0" u="none" strike="noStrike" kern="1200" cap="none" spc="0" baseline="0">
              <a:solidFill>
                <a:srgbClr val="000000"/>
              </a:solidFill>
              <a:uFillTx/>
              <a:latin typeface="Arial" pitchFamily="34"/>
              <a:ea typeface="Microsoft YaHei" pitchFamily="2"/>
              <a:cs typeface="Lucida Sans" pitchFamily="2"/>
            </a:endParaRP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4000" b="0" i="0" u="none" strike="noStrike" kern="1200" cap="none" spc="0" baseline="0">
                <a:solidFill>
                  <a:srgbClr val="000000"/>
                </a:solidFill>
                <a:uFillTx/>
                <a:latin typeface="Ubuntu" pitchFamily="34"/>
                <a:ea typeface="Microsoft YaHei" pitchFamily="2"/>
                <a:cs typeface="Lucida Sans" pitchFamily="2"/>
              </a:rPr>
              <a:t>       </a:t>
            </a:r>
            <a:r>
              <a:rPr lang="it-IT" sz="2600" b="0" i="0" u="none" strike="noStrike" kern="1200" cap="none" spc="0" baseline="0">
                <a:solidFill>
                  <a:srgbClr val="000000"/>
                </a:solidFill>
                <a:uFillTx/>
                <a:latin typeface="Ubuntu" pitchFamily="34"/>
                <a:ea typeface="Microsoft YaHei" pitchFamily="2"/>
                <a:cs typeface="Lucida Sans" pitchFamily="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Predefinit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4225</TotalTime>
  <Words>3064</Words>
  <Application>Microsoft Office PowerPoint</Application>
  <PresentationFormat>Widescreen</PresentationFormat>
  <Paragraphs>1030</Paragraphs>
  <Slides>82</Slides>
  <Notes>82</Notes>
  <HiddenSlides>0</HiddenSlides>
  <MMClips>25</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82</vt:i4>
      </vt:variant>
    </vt:vector>
  </HeadingPairs>
  <TitlesOfParts>
    <vt:vector size="96" baseType="lpstr">
      <vt:lpstr>Microsoft YaHei</vt:lpstr>
      <vt:lpstr>Arial</vt:lpstr>
      <vt:lpstr>Arial Unicode MS</vt:lpstr>
      <vt:lpstr>Calibri</vt:lpstr>
      <vt:lpstr>Comic Sans MS</vt:lpstr>
      <vt:lpstr>De Luxe Next</vt:lpstr>
      <vt:lpstr>Labtop Superwide Boldish</vt:lpstr>
      <vt:lpstr>Lucida Sans</vt:lpstr>
      <vt:lpstr>Microsoft Sans Serif</vt:lpstr>
      <vt:lpstr>Source Code Pro</vt:lpstr>
      <vt:lpstr>Tahoma</vt:lpstr>
      <vt:lpstr>Times New Roman</vt:lpstr>
      <vt:lpstr>Ubuntu</vt:lpstr>
      <vt:lpstr>Predefinito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Roberta Iadevaia</dc:creator>
  <cp:lastModifiedBy>Roberta Iadevaia</cp:lastModifiedBy>
  <cp:revision>439</cp:revision>
  <dcterms:created xsi:type="dcterms:W3CDTF">2017-09-29T12:41:07Z</dcterms:created>
  <dcterms:modified xsi:type="dcterms:W3CDTF">2019-03-22T12:11:06Z</dcterms:modified>
</cp:coreProperties>
</file>