
<file path=[Content_Types].xml><?xml version="1.0" encoding="utf-8"?>
<Types xmlns="http://schemas.openxmlformats.org/package/2006/content-types">
  <Default Extension="svg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6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47C10A7-F5D5-4AB4-A84A-DF1102172368}" type="slidenum">
              <a:t>‹N›</a:t>
            </a:fld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32777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B8B030A-C6EA-47C5-9ACB-67CD010FF9F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2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02AA826-B5CC-4A86-8D6B-CE21B46BF6E7}" type="slidenum">
              <a:t>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75B3C6-787A-454A-8C15-5D2A18769CA7}" type="slidenum">
              <a:t>10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F017741-5745-4584-934A-C3FA3174B180}" type="slidenum">
              <a:t>11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6D10197-8F06-4D51-8283-F08CD411111C}" type="slidenum">
              <a:t>12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13B57D6-F7A7-4090-9916-36DB780AD423}" type="slidenum">
              <a:t>13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B5C46E8-5EF6-4A27-BDB8-210A71B74352}" type="slidenum">
              <a:t>14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8D856A-14B6-4379-9C0E-E8543FB39421}" type="slidenum">
              <a:t>15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CFE3A25-C9E1-4570-8482-EA39EA467E60}" type="slidenum">
              <a:t>16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3DAB13D-1B88-4D32-87E0-D1E12D4AEEBC}" type="slidenum">
              <a:t>17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025D62E-5E8E-47D4-98BA-E1BF419C6B22}" type="slidenum">
              <a:t>18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3C15B54-7656-4773-92AB-E197C2EB0010}" type="slidenum">
              <a:t>19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56D7F81-4AB8-45B5-86D4-24740C85ECD8}" type="slidenum">
              <a:t>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308A3A2-73B4-4D5E-A185-992FDB97612D}" type="slidenum">
              <a:t>20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E58D240-6651-421E-934D-DA3FBDAD2F90}" type="slidenum">
              <a:t>21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E70C57A-D168-41BA-9CCF-56155EA7DE87}" type="slidenum">
              <a:t>22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B2A9BA2-D510-42D1-8860-B44E400D78DD}" type="slidenum">
              <a:t>23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AA6FF9-9FB5-45E2-9ABC-3E68BF85BA50}" type="slidenum">
              <a:t>24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81D810-C5A8-423F-8ECB-05A04FB0684E}" type="slidenum">
              <a:t>25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14B6056-AC53-4A9F-A8FA-DB5010DBB798}" type="slidenum">
              <a:t>26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60AEC89-E782-479F-91A3-B6424E989CAD}" type="slidenum">
              <a:t>27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4AEBCEE-EC3E-423F-A482-BA38C99B5AA9}" type="slidenum">
              <a:t>28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335A73C-FB37-4A69-BE54-9B776C2ECD02}" type="slidenum">
              <a:t>29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910C694-D21F-41FE-953F-E192CE01F022}" type="slidenum">
              <a:t>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158F4DC-4779-4BE2-A80D-54CA31CC67F4}" type="slidenum">
              <a:t>30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4D90CB6-C684-4426-90DB-4DC3B559FB0D}" type="slidenum">
              <a:t>31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793CE1-F884-462B-9346-1E0013A49565}" type="slidenum">
              <a:t>32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D2C5135-6D1B-4558-817E-EB3122C43ED4}" type="slidenum">
              <a:t>33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941511F-4E0F-4339-BB90-637C964E98C5}" type="slidenum">
              <a:t>34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2A6EBB-98BF-46CE-BFEF-2B23873EABEC}" type="slidenum">
              <a:t>35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CDF2F0E-488D-4FEA-B89F-99E5C1A0AF03}" type="slidenum">
              <a:t>36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5566A56-AF9E-47A4-9489-26780E0D8804}" type="slidenum">
              <a:t>37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840994-B74F-4DF1-8571-CCFDE2DF5CDB}" type="slidenum">
              <a:t>38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DFBDE8D-90BC-4EB9-84CE-9FCFAF847561}" type="slidenum">
              <a:t>39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56C5DFE-67CE-4A5D-A680-44A9B461C4B1}" type="slidenum">
              <a:t>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2AEFA0-5FC7-4460-B3E2-8E84035CEE91}" type="slidenum">
              <a:t>40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8753F66-B25B-4C09-B3B9-F8C879FFC9D6}" type="slidenum">
              <a:t>41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A3BDBC9-99AC-49FB-9F2A-AF318A01E542}" type="slidenum">
              <a:t>42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8745423-54A7-4B2F-B41B-36CBA3641AAA}" type="slidenum">
              <a:t>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06DE593-9964-408E-8034-DE0E724D07D9}" type="slidenum">
              <a:t>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474C41B-6374-4981-90E7-B86780EEAB19}" type="slidenum">
              <a:t>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C47B2F3-BA1A-4BEE-8E14-F0CA77FE85AE}" type="slidenum">
              <a:t>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B344140-EAFD-4A9D-A546-C8C361D76F6D}" type="slidenum">
              <a:t>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4F5057-864D-4100-8558-2C22A7A5593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3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87BE7B4-6103-4ADB-98AB-DF24398B335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40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94CE93-E47C-46A7-9DD6-007A75D7ABB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53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AD6761-6DE8-4BFB-BA8B-EC0ED96D744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01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A340CB-2E50-4874-BE33-1464B8B6C73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75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F0DE38-59A2-4CD4-9BF6-39BE0752F93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491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9E3A5A-BC40-4419-B849-BB7330F2585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6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799DD5-CED5-4005-91FF-351839CF6EC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93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637725-8F27-463F-9303-5A3C4A52F25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9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725337-77E3-4458-9E6B-8C75B3C9C8F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56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DE7CB0-1F44-4093-B0AE-73925BA1048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0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7614277-A89C-451D-BF55-12151474CC29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it-IT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it-IT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nytimes.com/www.nytimes.com/books/98/09/27/specials/coover-end.html?_r=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b8KWsy5OS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hyperlink" Target="http://collection.eliterature.org/1/" TargetMode="External"/><Relationship Id="rId7" Type="http://schemas.openxmlformats.org/officeDocument/2006/relationships/hyperlink" Target="http://collection.eliterature.org/3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hyperlink" Target="http://collection.eliterature.org/2/" TargetMode="External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b8KWsy5OS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lmcip.net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anthology.elmcip.net/" TargetMode="Externa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olata.it/Letterarie/Iperromanzo/IperTipi.htm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://www.eastgate.com/patterns/Patterns2.html" TargetMode="Externa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b8KWsy5OS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b8KWsy5OS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INDEX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76000" y="2310480"/>
            <a:ext cx="9082528" cy="43084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What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?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How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can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be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achieved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?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solidFill>
                <a:srgbClr val="000000"/>
              </a:solidFill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1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Why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has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been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(and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still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)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made?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HOW CAN IT BE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8000" y="2130480"/>
            <a:ext cx="9573755" cy="8260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So... How can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preserve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cohesion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coherence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a story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if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order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events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vary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according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the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reader's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choices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?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reasoning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 </a:t>
            </a:r>
            <a:r>
              <a:rPr lang="it-IT" sz="2800" b="1" i="0" u="none" strike="noStrike" kern="1200" dirty="0" err="1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spatial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 err="1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terms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b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(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conceputual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space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&gt;&gt;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8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treat</a:t>
            </a:r>
            <a:r>
              <a:rPr lang="it-IT" sz="28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topical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units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text -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nodes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– </a:t>
            </a:r>
            <a:r>
              <a:rPr lang="it-IT" sz="28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800" dirty="0" smtClean="0">
                <a:latin typeface="Ubuntu" pitchFamily="34"/>
                <a:ea typeface="Microsoft YaHei" pitchFamily="2"/>
                <a:cs typeface="Lucida Sans" pitchFamily="2"/>
              </a:rPr>
              <a:t>       </a:t>
            </a:r>
            <a:r>
              <a:rPr lang="it-IT" sz="28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spatial</a:t>
            </a:r>
            <a:r>
              <a:rPr lang="it-IT" sz="28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realities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house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a hotel 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200" b="0" i="0" u="none" strike="noStrike" kern="1200" dirty="0">
              <a:ln>
                <a:noFill/>
              </a:ln>
              <a:solidFill>
                <a:srgbClr val="000000"/>
              </a:solidFill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263999"/>
            <a:ext cx="9936000" cy="133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 </a:t>
            </a:r>
            <a:r>
              <a:rPr lang="it-IT" sz="22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See</a:t>
            </a:r>
            <a:r>
              <a:rPr lang="it-IT" sz="22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1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200" b="1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200" b="1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Hotel</a:t>
            </a:r>
            <a:r>
              <a:rPr lang="it-IT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 </a:t>
            </a:r>
            <a:r>
              <a:rPr lang="it-IT" sz="22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project</a:t>
            </a:r>
            <a:r>
              <a:rPr lang="it-IT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by Robert </a:t>
            </a:r>
            <a:r>
              <a:rPr lang="it-IT" sz="22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Coover</a:t>
            </a:r>
            <a:r>
              <a:rPr lang="it-IT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(1991) </a:t>
            </a:r>
            <a:r>
              <a:rPr lang="it-IT" sz="22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described</a:t>
            </a:r>
            <a:r>
              <a:rPr lang="it-IT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in </a:t>
            </a:r>
            <a:endParaRPr lang="it-IT" sz="2200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"</a:t>
            </a:r>
            <a:r>
              <a:rPr lang="it-IT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The End of Books", </a:t>
            </a:r>
            <a:r>
              <a:rPr lang="it-IT" sz="22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New York Times</a:t>
            </a:r>
            <a:r>
              <a:rPr lang="it-IT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2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June</a:t>
            </a:r>
            <a:r>
              <a:rPr lang="it-IT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1992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0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0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  <a:hlinkClick r:id="rId3"/>
              </a:rPr>
              <a:t>http</a:t>
            </a:r>
            <a:r>
              <a:rPr lang="it-IT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  <a:hlinkClick r:id="rId3"/>
              </a:rPr>
              <a:t>://archive.nytimes.com/www.nytimes.com/books/98/09/27/specials/coover-end.html?_r=1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HOW CAN IT BE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8490" y="2130480"/>
            <a:ext cx="9775510" cy="6284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So... How can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preserve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cohesion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coherence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a story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if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order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events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vary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according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the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reader's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choices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?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imagining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patchwork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44000" y="3420000"/>
            <a:ext cx="4176000" cy="41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HOW CAN IT BE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8155" y="2130480"/>
            <a:ext cx="9882868" cy="876171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So... How can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preserve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cohesion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coherence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a story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if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order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events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vary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according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the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reader's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choices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?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imagining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patchwork 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&gt;&gt;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1" i="0" u="none" strike="noStrike" kern="1200" dirty="0">
              <a:ln>
                <a:noFill/>
              </a:ln>
              <a:solidFill>
                <a:srgbClr val="990099"/>
              </a:solidFill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composed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fragments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text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that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must be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sewn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up by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Thus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becomes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author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own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 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discontinuous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proceeds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by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jumping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discriminating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can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choose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whether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follow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or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ignore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path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WHY IS IT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8000" y="2130480"/>
            <a:ext cx="9763996" cy="76706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 SCIENCE...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Vannevar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Bush's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Memex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(1945) </a:t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storage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.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Fictional</a:t>
            </a: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Theodore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Nelson's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Xanadu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(1967)</a:t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storage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.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Fictional</a:t>
            </a: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Tim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Bernerns-Lee's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World Wide Web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(1990)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   </a:t>
            </a:r>
            <a:r>
              <a:rPr lang="it-IT" sz="22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storage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.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Actual</a:t>
            </a: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WHY IS IT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8000" y="2130480"/>
            <a:ext cx="9763996" cy="840796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 LITERATURE...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product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Postmodernism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 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rejection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unitary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systems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reflection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on 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materiality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text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 BUT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There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are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oldest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examples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Sterne, Calvino, Borges,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Oulipo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...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 smtClean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SO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...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57161" y="7073129"/>
            <a:ext cx="8504867" cy="681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</a:t>
            </a:r>
            <a:r>
              <a:rPr lang="it-IT" sz="2000" dirty="0" smtClean="0"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0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Jean-François </a:t>
            </a:r>
            <a:r>
              <a:rPr lang="it-IT" sz="20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Lyotard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</a:t>
            </a:r>
            <a:r>
              <a:rPr lang="it-IT" sz="20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La </a:t>
            </a:r>
            <a:r>
              <a:rPr lang="it-IT" sz="2000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Condition</a:t>
            </a:r>
            <a:r>
              <a:rPr lang="it-IT" sz="20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postmoderne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1979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WHY IS IT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8000" y="2130480"/>
            <a:ext cx="9763996" cy="882089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 LITERATURE...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expressive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need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which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can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have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different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goals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Against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commonplace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literature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mimesis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tool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Sterne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“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natural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”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because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simulates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human brain</a:t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algorithmic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logic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(associative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variables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WHY IS IT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8000" y="2130480"/>
            <a:ext cx="9763996" cy="946966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 LITERATURE...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expressive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need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which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can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have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different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goals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reflects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changed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concept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time</a:t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multiple and non-linear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can help to face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today's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media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ecosystems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authors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become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architects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they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do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write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closed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work, </a:t>
            </a:r>
            <a:b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but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they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design 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context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which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work can take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place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(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eg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Facebook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 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WHY IS IT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5974" y="2130480"/>
            <a:ext cx="9628026" cy="10236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Hypertextual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always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determines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greater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involvement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&gt;&gt;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called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actively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participate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construction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work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 WHY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?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text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“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lazy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machine” </a:t>
            </a:r>
            <a:r>
              <a:rPr lang="it-IT" sz="28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1" i="0" u="none" strike="noStrike" kern="1200" dirty="0">
              <a:ln>
                <a:noFill/>
              </a:ln>
              <a:solidFill>
                <a:srgbClr val="990099"/>
              </a:solidFill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 YES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BUT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1" i="0" u="none" strike="noStrike" kern="1200" dirty="0">
              <a:ln>
                <a:noFill/>
              </a:ln>
              <a:solidFill>
                <a:srgbClr val="990099"/>
              </a:solidFill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intervention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required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by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much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more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marked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than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simple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interpretation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consultation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47738" y="7131240"/>
            <a:ext cx="9407160" cy="681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Umberto Eco, </a:t>
            </a:r>
            <a:r>
              <a:rPr lang="it-IT" sz="20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Sei passeggiate nei boschi narrativi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1992-93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WHY IS IT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6142" y="2130480"/>
            <a:ext cx="9637858" cy="106199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Hypertextual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always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determines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greater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involvement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&gt;&gt;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called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actively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participate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construction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work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 WHY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?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now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technically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possible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create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interactive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works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interactivity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one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fundamental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characteristics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new media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Quantum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physics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discoveries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: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there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no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objective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reality,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but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matter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exists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only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when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observed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matter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independent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physical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object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but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dynamic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process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that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includes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both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observer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method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observation</a:t>
            </a: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4754" y="5328000"/>
            <a:ext cx="9827393" cy="3216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4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Storyspace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: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software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4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Eastegate</a:t>
            </a:r>
            <a:r>
              <a:rPr lang="it-IT" sz="24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System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: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one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first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publishing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houses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dedicated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literature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4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Exploratory</a:t>
            </a:r>
            <a:r>
              <a:rPr lang="it-IT" sz="24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links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: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can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only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navigate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between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lexias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4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Anchors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can be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highlighted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examined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in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order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make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feel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too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confused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40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Mangal" pitchFamily="2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87272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MICHAEL JOYCE'S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AFTERNOON, A STORY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(1990)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08000" y="2376000"/>
            <a:ext cx="416016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WHAT IS IT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76000" y="2382480"/>
            <a:ext cx="9171206" cy="43084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non-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sequential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form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&gt;&gt;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R="0" lvl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textual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structure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does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follow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line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(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beginning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-center-end)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but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takes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on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reticular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form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2000" y="2820600"/>
            <a:ext cx="10065682" cy="386569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exactly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same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position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protagonist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Peter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Peter's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movements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reflect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structure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There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"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winning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"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path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b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(20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beginnings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539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nodes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950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links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"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could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say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that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there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story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all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there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are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only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" </a:t>
            </a:r>
            <a:r>
              <a:rPr lang="it-IT" sz="24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interaction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lies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search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for the plot of the story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Cohesion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only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possible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local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level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individual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lexias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 </a:t>
            </a:r>
            <a:b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whence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insistent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use of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deictic</a:t>
            </a: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40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</a:t>
            </a:r>
            <a:r>
              <a:rPr lang="it-IT" sz="26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Mangal" pitchFamily="2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87272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MICHAEL JOYCE'S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AFTERNOON, A STORY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(1990)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7131600"/>
            <a:ext cx="10080000" cy="690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J. David </a:t>
            </a:r>
            <a:r>
              <a:rPr lang="it-IT" sz="20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Bolter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000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0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Space: The Computer, </a:t>
            </a:r>
            <a:r>
              <a:rPr lang="it-IT" sz="2000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0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And </a:t>
            </a:r>
            <a:r>
              <a:rPr lang="it-IT" sz="2000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History</a:t>
            </a:r>
            <a:r>
              <a:rPr lang="it-IT" sz="20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000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1991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5256000"/>
            <a:ext cx="9357218" cy="31579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Postmodern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work</a:t>
            </a:r>
          </a:p>
          <a:p>
            <a:pPr marR="0" lvl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 (body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text and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identity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are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fragmented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2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plural</a:t>
            </a:r>
            <a:r>
              <a:rPr lang="it-IT" sz="2200" dirty="0">
                <a:latin typeface="Ubuntu" pitchFamily="34"/>
                <a:ea typeface="Microsoft YaHei" pitchFamily="2"/>
                <a:cs typeface="Lucida Sans" pitchFamily="2"/>
              </a:rPr>
              <a:t>)</a:t>
            </a: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Body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conceptual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space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R="0" lvl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 (intimate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relationship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between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author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text and </a:t>
            </a:r>
            <a:r>
              <a:rPr lang="it-IT" sz="22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Recurrent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topics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in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Jackson's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works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: body,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dispersion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textuality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4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ephemeral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transitory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process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87272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SHELLEY JACKSON'S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PATCHWORK GIRL</a:t>
            </a:r>
            <a:r>
              <a:rPr lang="it-IT" sz="28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 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(1995)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80440" y="2453039"/>
            <a:ext cx="4147559" cy="316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60000" y="6300000"/>
            <a:ext cx="3317488" cy="180141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Embodied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metaphor</a:t>
            </a:r>
            <a:endParaRPr lang="it-IT" sz="2400" dirty="0" smtClean="0"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2450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tattooed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words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87272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SHELLEY JACKSON'S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SKIN PROJECT  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(2003)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88000" y="2370600"/>
            <a:ext cx="5139720" cy="38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04800" y="6083999"/>
            <a:ext cx="9775200" cy="250917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Non-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neutrality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support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Materiality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text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Obsolescence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&gt;&gt; a text can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exists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only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temporary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traces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a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path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destined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disappear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872720"/>
            <a:ext cx="9744504" cy="9167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SHELLEY JACKSON'S </a:t>
            </a:r>
            <a:r>
              <a:rPr lang="it-IT" sz="2800" b="1" i="1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SNOW. A STORY IN PROGRESS, </a:t>
            </a:r>
            <a: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/>
            </a:r>
            <a:b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</a:br>
            <a: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                                       WEATHER </a:t>
            </a:r>
            <a:r>
              <a:rPr lang="it-IT" sz="2800" b="1" i="1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PERMITTING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(2014)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930" b="1891"/>
          <a:stretch>
            <a:fillRect/>
          </a:stretch>
        </p:blipFill>
        <p:spPr>
          <a:xfrm>
            <a:off x="503999" y="2758680"/>
            <a:ext cx="3942720" cy="33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465800" y="2775960"/>
            <a:ext cx="5038200" cy="3325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MULTIMEDIA HYPERMEDIA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5974" y="2748600"/>
            <a:ext cx="9772026" cy="191952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Multimedia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suitable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for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genres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mystery,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where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user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has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reconstruct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story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by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inspecting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different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clues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40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</a:t>
            </a:r>
            <a:r>
              <a:rPr lang="it-IT" sz="26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MULTIMEDIA HYPERMEDIA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60000" y="6083999"/>
            <a:ext cx="9458143" cy="215529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must solve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puzzles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interactign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with a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familiar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interface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interface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used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unconventional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way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habitual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made strange &gt;&gt; </a:t>
            </a:r>
            <a:r>
              <a:rPr lang="it-IT" sz="24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estrangement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4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uncanny</a:t>
            </a:r>
            <a:endParaRPr lang="it-IT" sz="2400" b="1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872720"/>
            <a:ext cx="9144000" cy="88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ANDY CAMPBELL'S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THE INCOMPLETE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(2005)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9699"/>
          <a:stretch>
            <a:fillRect/>
          </a:stretch>
        </p:blipFill>
        <p:spPr>
          <a:xfrm>
            <a:off x="1800000" y="2376000"/>
            <a:ext cx="5305319" cy="3686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MULTIMEDIA HYPERMEDIA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7148" y="3096000"/>
            <a:ext cx="9768852" cy="3587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Using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existing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elements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(remix,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mashup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etc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,)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widespread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practice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digital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art &gt;&gt; 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ready-made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due to the large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amount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data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accessible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from the network and to software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which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allow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8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easily</a:t>
            </a: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intervene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on the data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40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</a:t>
            </a:r>
            <a:r>
              <a:rPr lang="it-IT" sz="26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Mangal" pitchFamily="2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872720"/>
            <a:ext cx="9144000" cy="88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ANDY CAMPBELL'S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THE INCOMPLETE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(2005)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MULTIMEDIA HYPERMEDIA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75303" y="2748600"/>
            <a:ext cx="9732697" cy="191952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Multimedia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can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also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be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used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semantically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enrich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work, to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allow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digressions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insights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about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particular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character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to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emphasize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atmosphere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work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40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</a:t>
            </a:r>
            <a:r>
              <a:rPr lang="it-IT" sz="26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MULTIMEDIA HYPERMEDIA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75303" y="5040000"/>
            <a:ext cx="9732697" cy="3587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virtual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diary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disturbing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dreams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which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merges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text, video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interactivity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tell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story of an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elderly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man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slowly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poisoned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by carbon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monoxide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Non-linear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narration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by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diary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format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 </a:t>
            </a:r>
            <a:r>
              <a:rPr lang="it-IT" sz="22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chronological</a:t>
            </a: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order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but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self-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closing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textual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units</a:t>
            </a: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Reflection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on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support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difference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between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paper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static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 and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digital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dynamic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interactive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872720"/>
            <a:ext cx="9144000" cy="88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ANDY CAMPBELL'S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INSIDE: A JOURNAL OF DREAMS 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                                                                                 (2000)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5503"/>
          <a:stretch>
            <a:fillRect/>
          </a:stretch>
        </p:blipFill>
        <p:spPr>
          <a:xfrm>
            <a:off x="2835360" y="2376000"/>
            <a:ext cx="3731760" cy="26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8000" y="5724000"/>
            <a:ext cx="8913122" cy="28630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Links do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lead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other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pages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but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modify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existing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page</a:t>
            </a: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 mobile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fluid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text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Text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perennial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palimpsest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 “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nervous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” text &gt;&gt;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seems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possess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personality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Focus on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materiality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text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interfaces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872720"/>
            <a:ext cx="9490332" cy="9167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JUDD MORRISSEY'S </a:t>
            </a:r>
            <a:r>
              <a:rPr lang="it-IT" sz="2800" b="1" i="1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THE JEW'S DAUGHTER 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(2000) &amp; </a:t>
            </a:r>
            <a:r>
              <a:rPr lang="it-IT" sz="2800" b="1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/>
            </a:r>
            <a:br>
              <a:rPr lang="it-IT" sz="2800" b="1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</a:br>
            <a:r>
              <a:rPr lang="it-IT" sz="2800" b="1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JIM 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ANDREWS' </a:t>
            </a:r>
            <a:r>
              <a:rPr lang="it-IT" sz="2800" b="1" i="1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STIR FRY TEXTS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(1999)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368719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USE OF INTERFACES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00000" y="2880000"/>
            <a:ext cx="2476080" cy="276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36000" y="2905200"/>
            <a:ext cx="2664000" cy="270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WHAT IS IT ?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72000" y="2376000"/>
            <a:ext cx="6172560" cy="4562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3671999" y="1815480"/>
            <a:ext cx="6167160" cy="488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Linear structure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48000" y="7166520"/>
            <a:ext cx="9407160" cy="681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Chris Crawford, 2015   </a:t>
            </a:r>
            <a:r>
              <a:rPr lang="it-IT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  <a:hlinkClick r:id="rId4"/>
              </a:rPr>
              <a:t>https://www.youtube.com/watch?v=xb8KWsy5OSM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8000" y="6012000"/>
            <a:ext cx="8603422" cy="186027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Sequence-based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&gt;&gt; work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has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own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preprogrammed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time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Videogame + cinema +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literature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Audio,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graphics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shots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, text, countdown &gt;&gt;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anxiety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win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872720"/>
            <a:ext cx="9144000" cy="88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ANDY CAMPBELL'S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THE FLAT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(2005)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368719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USE OF TEMPORALITY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64000" y="2427480"/>
            <a:ext cx="4220639" cy="348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8000" y="6552000"/>
            <a:ext cx="8603422" cy="150639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Sequence-based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&gt;&gt; work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has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its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own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preprogrammed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time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Twine</a:t>
            </a:r>
            <a:r>
              <a:rPr lang="it-IT" sz="24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&gt;&gt; open source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platform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872720"/>
            <a:ext cx="9098173" cy="9167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ANNA ANTHROPY'S </a:t>
            </a:r>
            <a:r>
              <a:rPr lang="it-IT" sz="2800" b="1" i="1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QUEERS IN LOVE AT THE END </a:t>
            </a:r>
            <a: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/>
            </a:r>
            <a:b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</a:br>
            <a: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                                   OF </a:t>
            </a:r>
            <a:r>
              <a:rPr lang="it-IT" sz="2800" b="1" i="1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THE WORLD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(2013)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368719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USE OF TEMPORALITY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83880" y="2843640"/>
            <a:ext cx="2615760" cy="356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444200" y="2880000"/>
            <a:ext cx="3835440" cy="36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8000" y="6552000"/>
            <a:ext cx="8518784" cy="150639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Only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10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seconds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work &gt;&gt;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executable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metaphor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Short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circuit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between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genres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(videogames and prose)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872720"/>
            <a:ext cx="9098173" cy="9167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ANNA ANTHROPY'S </a:t>
            </a:r>
            <a:r>
              <a:rPr lang="it-IT" sz="2800" b="1" i="1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QUEERS IN LOVE AT THE END </a:t>
            </a:r>
            <a: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/>
            </a:r>
            <a:b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</a:br>
            <a: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                                   OF </a:t>
            </a:r>
            <a:r>
              <a:rPr lang="it-IT" sz="2800" b="1" i="1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THE WORLD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(2013)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368719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USE OF TEMPORALITY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26245"/>
          <a:stretch>
            <a:fillRect/>
          </a:stretch>
        </p:blipFill>
        <p:spPr>
          <a:xfrm>
            <a:off x="1425960" y="2942640"/>
            <a:ext cx="6926040" cy="346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8000" y="5652000"/>
            <a:ext cx="7926442" cy="25385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Interactive Fiction &gt;&gt;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tree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structure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Text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notifications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even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when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app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open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Time of the story and of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discourse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coincide</a:t>
            </a: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main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character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could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follow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user's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advices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illusion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intelligence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656719"/>
            <a:ext cx="9144000" cy="88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THREE MINUTE GAMES'S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LIFELINE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(2016)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188719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MOBILE APPs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88000" y="2160000"/>
            <a:ext cx="5256000" cy="3501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8000" y="5652000"/>
            <a:ext cx="3607054" cy="150639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Platform Puzzle Game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656719"/>
            <a:ext cx="9144000" cy="88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IAM TAGIR'S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THAT LEVEL AGAIN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(2015-16)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188719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MOBILE APPs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5520" y="2621520"/>
            <a:ext cx="2490480" cy="249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00000" y="2628000"/>
            <a:ext cx="2448000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516000" y="2621520"/>
            <a:ext cx="2456999" cy="245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8000" y="5652000"/>
            <a:ext cx="7823978" cy="186027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Linear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structure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Remarkable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use of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texts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mobile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device's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features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656719"/>
            <a:ext cx="9144000" cy="88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IAM TAGIR'S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THAT LEVEL AGAIN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(2015-16)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188719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MOBILE APPs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2621520"/>
            <a:ext cx="5040000" cy="2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12000" y="2612160"/>
            <a:ext cx="4968360" cy="278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8000" y="5652000"/>
            <a:ext cx="7823978" cy="186027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Linear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structure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Remarkable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use of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texts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mobile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device's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features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656719"/>
            <a:ext cx="9144000" cy="88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IAM TAGIR'S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THAT LEVEL AGAIN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(2015-16)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188719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MOBILE APPs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2612160"/>
            <a:ext cx="4968360" cy="278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00840" y="2621520"/>
            <a:ext cx="4951800" cy="277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44000" y="5772600"/>
            <a:ext cx="4479986" cy="221415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Different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media and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spaces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Urban Interactive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Storytelling</a:t>
            </a: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342900" marR="0" lvl="0" indent="-3429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Explorative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-narrative games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188719"/>
            <a:ext cx="9144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ALTERNATE REALITY GAMES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33360" y="2238480"/>
            <a:ext cx="5714640" cy="38095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503999" y="1657080"/>
            <a:ext cx="9144000" cy="88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GOOGLE'S </a:t>
            </a:r>
            <a:r>
              <a:rPr lang="it-IT" sz="2800" b="1" i="1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INGRESS</a:t>
            </a:r>
            <a:r>
              <a:rPr lang="it-IT" sz="2800" b="1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(2012)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79134" y="2052000"/>
            <a:ext cx="9577136" cy="6166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Post-</a:t>
            </a:r>
            <a:r>
              <a:rPr lang="it-IT" sz="2800" b="1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digital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&gt;&gt;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Digital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devices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become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more and more </a:t>
            </a:r>
            <a:r>
              <a:rPr lang="it-IT" sz="28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transparent</a:t>
            </a:r>
            <a:r>
              <a:rPr lang="it-IT" sz="2800" dirty="0" smtClean="0"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and 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“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natural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”</a:t>
            </a: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Real and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virtual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reality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become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more and more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indistinguishable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Author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becomes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service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architect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who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structures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shared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physical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/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digital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ecosystem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Physical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space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become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narrative, informative and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emotional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space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Focus on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participation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and social relations</a:t>
            </a: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One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risk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: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managers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imaginary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Google,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Facebook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...)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188719"/>
            <a:ext cx="9144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EXAMPLES  &gt;&gt; ALTERNATE REALITY GAMES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188719"/>
            <a:ext cx="9144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USEFUL LINKS</a:t>
            </a:r>
          </a:p>
        </p:txBody>
      </p:sp>
      <p:pic>
        <p:nvPicPr>
          <p:cNvPr id="5" name="">
            <a:hlinkClick r:id="rId3"/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000240"/>
            <a:ext cx="3025080" cy="232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hlinkClick r:id="rId5"/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240000" y="2988000"/>
            <a:ext cx="287712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>
            <a:hlinkClick r:id="rId7"/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321600" y="2999160"/>
            <a:ext cx="3750840" cy="23288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/>
          <p:cNvSpPr txBox="1"/>
          <p:nvPr/>
        </p:nvSpPr>
        <p:spPr>
          <a:xfrm>
            <a:off x="786600" y="5616000"/>
            <a:ext cx="324540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ELC #1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2006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918600" y="5616000"/>
            <a:ext cx="324540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ELC #2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2011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554599" y="5616000"/>
            <a:ext cx="324540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ELC #3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2016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03999" y="1657439"/>
            <a:ext cx="8133294" cy="9167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ELECTRONIC LITERATURE ORGANIZATION'S </a:t>
            </a:r>
            <a:r>
              <a:rPr lang="it-IT" sz="2800" b="1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/>
            </a:r>
            <a:br>
              <a:rPr lang="it-IT" sz="2800" b="1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</a:br>
            <a:r>
              <a:rPr lang="it-IT" sz="2800" b="1" i="1" u="none" strike="noStrike" kern="1200" dirty="0" smtClean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ELECTRONIC </a:t>
            </a:r>
            <a:r>
              <a:rPr lang="it-IT" sz="2800" b="1" i="1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LITERATURE COLLECTIONS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WHAT IS IT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24840" y="2010600"/>
            <a:ext cx="739116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Multi-linear and linear structures (IF, CYOA)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23119" y="2569680"/>
            <a:ext cx="5924879" cy="4486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648360" y="7166879"/>
            <a:ext cx="9407160" cy="681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Chris Crawford, 2015   </a:t>
            </a:r>
            <a:r>
              <a:rPr lang="it-IT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  <a:hlinkClick r:id="rId4"/>
              </a:rPr>
              <a:t>https://www.youtube.com/watch?v=xb8KWsy5OSM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188719"/>
            <a:ext cx="9144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USEFUL LINKS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66600" y="6228000"/>
            <a:ext cx="324540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KNOWLEDGE BASE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120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58600" y="6228000"/>
            <a:ext cx="4865400" cy="18579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ANTHOLOGY OF EUROPEAN </a:t>
            </a:r>
            <a: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ELECTRONIC 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LITERATURE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8155" y="1657439"/>
            <a:ext cx="9971844" cy="9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ELECTRONIC LITERATURE AS A MODEL OF CREATIVITY AND INNOVATION IN PRACTICE (ELMCIP)</a:t>
            </a:r>
          </a:p>
        </p:txBody>
      </p:sp>
      <p:pic>
        <p:nvPicPr>
          <p:cNvPr id="8" name="">
            <a:hlinkClick r:id="rId3"/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9920" y="2951999"/>
            <a:ext cx="3916080" cy="30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hlinkClick r:id="rId5"/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220000" y="2978280"/>
            <a:ext cx="4352760" cy="273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188719"/>
            <a:ext cx="9144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USEFUL LINKS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888000" y="6474599"/>
            <a:ext cx="324540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twinery.org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120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657439"/>
            <a:ext cx="9576000" cy="1283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TWINE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55999" y="2367000"/>
            <a:ext cx="6372719" cy="37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188719"/>
            <a:ext cx="9144000" cy="1001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USEFUL LINKS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48639" y="5947560"/>
            <a:ext cx="3258341" cy="1504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MARK BERNSTEIN </a:t>
            </a:r>
            <a: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4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Patterns</a:t>
            </a:r>
            <a:r>
              <a:rPr lang="it-IT" sz="24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of </a:t>
            </a:r>
            <a:r>
              <a:rPr lang="it-IT" sz="24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(1999)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3999" y="1657439"/>
            <a:ext cx="9576000" cy="1283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HYPERTEXT'S STRUCTURES. THEORIES &amp; EXAMPLES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508587" y="5903999"/>
            <a:ext cx="3245400" cy="1504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CARLO CINATO</a:t>
            </a:r>
            <a:b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Tipi di link ipertestuali (2010)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</p:txBody>
      </p:sp>
      <p:pic>
        <p:nvPicPr>
          <p:cNvPr id="8" name="">
            <a:hlinkClick r:id="rId3"/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68360" y="2484000"/>
            <a:ext cx="4967640" cy="3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hlinkClick r:id="rId5"/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90800" y="2448000"/>
            <a:ext cx="4705200" cy="3293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WHAT IS IT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015999" y="1908000"/>
            <a:ext cx="739116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Hypertextual structure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8360" y="6914879"/>
            <a:ext cx="9407160" cy="681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Chris Crawford, 2015   </a:t>
            </a:r>
            <a:r>
              <a:rPr lang="it-IT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  <a:hlinkClick r:id="rId3"/>
              </a:rPr>
              <a:t>https://www.youtube.com/watch?v=xb8KWsy5OSM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0920" y="2448000"/>
            <a:ext cx="6481080" cy="44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/>
          <p:cNvSpPr txBox="1"/>
          <p:nvPr/>
        </p:nvSpPr>
        <p:spPr>
          <a:xfrm>
            <a:off x="7020000" y="2766600"/>
            <a:ext cx="739116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RHIZOME </a:t>
            </a:r>
            <a:r>
              <a:rPr lang="it-IT" sz="24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020000" y="3311999"/>
            <a:ext cx="3528000" cy="1150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Each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0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node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can be </a:t>
            </a:r>
            <a:r>
              <a:rPr lang="it-IT" sz="20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0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0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connected</a:t>
            </a:r>
            <a:r>
              <a:rPr lang="it-IT" sz="20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to </a:t>
            </a:r>
            <a:r>
              <a:rPr lang="it-IT" sz="20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other</a:t>
            </a:r>
            <a:r>
              <a:rPr lang="it-IT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0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nodes</a:t>
            </a:r>
            <a:endParaRPr lang="it-IT" sz="2000" b="0" i="0" u="none" strike="noStrike" kern="1200" dirty="0">
              <a:ln>
                <a:noFill/>
              </a:ln>
              <a:solidFill>
                <a:srgbClr val="000000"/>
              </a:solidFill>
              <a:latin typeface="Ubuntu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-83160" y="7221600"/>
            <a:ext cx="10559160" cy="690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b="1" i="0" u="none" strike="noStrike" kern="1200" dirty="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* </a:t>
            </a:r>
            <a:r>
              <a:rPr lang="it-IT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Gilles </a:t>
            </a:r>
            <a:r>
              <a:rPr lang="it-IT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Deleuze</a:t>
            </a:r>
            <a:r>
              <a:rPr lang="it-IT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Félix</a:t>
            </a:r>
            <a:r>
              <a:rPr lang="it-IT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Guattari</a:t>
            </a:r>
            <a:r>
              <a:rPr lang="it-IT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</a:t>
            </a:r>
            <a:r>
              <a:rPr lang="it-IT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A </a:t>
            </a:r>
            <a:r>
              <a:rPr lang="it-IT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Thousand</a:t>
            </a:r>
            <a:r>
              <a:rPr lang="it-IT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Plateaus</a:t>
            </a:r>
            <a:r>
              <a:rPr lang="it-IT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: </a:t>
            </a:r>
            <a:r>
              <a:rPr lang="it-IT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Capitalism</a:t>
            </a:r>
            <a:r>
              <a:rPr lang="it-IT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and </a:t>
            </a:r>
            <a:r>
              <a:rPr lang="it-IT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Schizophrenia</a:t>
            </a:r>
            <a:r>
              <a:rPr lang="it-IT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, 1980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5920" y="2592000"/>
            <a:ext cx="6058080" cy="45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WHAT IS IT 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44840" y="2046599"/>
            <a:ext cx="739116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Hypertextual structure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08000" y="7130520"/>
            <a:ext cx="9407160" cy="681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Chris Crawford, 2015   </a:t>
            </a:r>
            <a:r>
              <a:rPr lang="it-IT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  <a:hlinkClick r:id="rId4"/>
              </a:rPr>
              <a:t>https://www.youtube.com/watch?v=xb8KWsy5OSM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228000" y="2550600"/>
            <a:ext cx="739116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Nodes</a:t>
            </a: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or </a:t>
            </a:r>
            <a:r>
              <a:rPr lang="it-IT" sz="24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Lexias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(autonomous units of text)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288839" y="3522600"/>
            <a:ext cx="7391160" cy="14954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Links</a:t>
            </a: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are possible by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Lucida Sans" pitchFamily="2"/>
              </a:rPr>
              <a:t>Anchors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(active elements in lexias)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360840" y="5544000"/>
            <a:ext cx="7391160" cy="1161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Anchors different from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verbal language &gt;&gt;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1200">
                <a:ln>
                  <a:noFill/>
                </a:ln>
                <a:solidFill>
                  <a:srgbClr val="660066"/>
                </a:solidFill>
                <a:latin typeface="Ubuntu" pitchFamily="34"/>
                <a:ea typeface="Microsoft YaHei" pitchFamily="2"/>
                <a:cs typeface="Lucida Sans" pitchFamily="2"/>
              </a:rPr>
              <a:t>Hypermedia</a:t>
            </a:r>
          </a:p>
        </p:txBody>
      </p:sp>
      <p:sp>
        <p:nvSpPr>
          <p:cNvPr id="11" name="Connettore diritto 10"/>
          <p:cNvSpPr/>
          <p:nvPr/>
        </p:nvSpPr>
        <p:spPr>
          <a:xfrm flipV="1">
            <a:off x="3384000" y="2802600"/>
            <a:ext cx="2904840" cy="293400"/>
          </a:xfrm>
          <a:prstGeom prst="line">
            <a:avLst/>
          </a:prstGeom>
          <a:noFill/>
          <a:ln w="36000">
            <a:solidFill>
              <a:srgbClr val="660066"/>
            </a:solidFill>
            <a:custDash>
              <a:ds d="197000" sp="197000"/>
            </a:custDash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2" name="Connettore diritto 11"/>
          <p:cNvSpPr/>
          <p:nvPr/>
        </p:nvSpPr>
        <p:spPr>
          <a:xfrm>
            <a:off x="3240000" y="3600000"/>
            <a:ext cx="3023999" cy="144000"/>
          </a:xfrm>
          <a:prstGeom prst="line">
            <a:avLst/>
          </a:prstGeom>
          <a:noFill/>
          <a:ln w="36000">
            <a:solidFill>
              <a:srgbClr val="660066"/>
            </a:solidFill>
            <a:custDash>
              <a:ds d="197000" sp="197000"/>
            </a:custDash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Connettore diritto 12"/>
          <p:cNvSpPr/>
          <p:nvPr/>
        </p:nvSpPr>
        <p:spPr>
          <a:xfrm>
            <a:off x="3240000" y="3096000"/>
            <a:ext cx="3168000" cy="1368000"/>
          </a:xfrm>
          <a:prstGeom prst="line">
            <a:avLst/>
          </a:prstGeom>
          <a:noFill/>
          <a:ln w="36000">
            <a:solidFill>
              <a:srgbClr val="660066"/>
            </a:solidFill>
            <a:custDash>
              <a:ds d="197000" sp="197000"/>
            </a:custDash>
            <a:tailEnd type="arrow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WHAT IS IT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48840" y="2010600"/>
            <a:ext cx="739116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Websites are hypertext/hypermedia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088000" y="7166520"/>
            <a:ext cx="9407160" cy="681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www.iulm.it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" y="2520000"/>
            <a:ext cx="5040000" cy="46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/>
          <p:cNvSpPr txBox="1"/>
          <p:nvPr/>
        </p:nvSpPr>
        <p:spPr>
          <a:xfrm>
            <a:off x="5544000" y="2562119"/>
            <a:ext cx="4536625" cy="731644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Non-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sequential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4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(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user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chooses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where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start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    and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how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to </a:t>
            </a: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continue </a:t>
            </a:r>
            <a:r>
              <a:rPr lang="it-IT" sz="22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browsing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4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fixed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time</a:t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(the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ends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when</a:t>
            </a:r>
            <a:r>
              <a:rPr lang="it-IT" sz="2200" dirty="0" smtClean="0"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user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satisfied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4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Links can be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internal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(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within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same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website)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or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external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b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(to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other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websites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4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4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WHAT IS IT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8840" y="2010600"/>
            <a:ext cx="7391160" cy="79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Websites are hypertext/hypermedia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4000" y="3318119"/>
            <a:ext cx="9361896" cy="5193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whole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web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giant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protocol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for the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exchange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information on the </a:t>
            </a: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Internet on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which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the web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based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called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1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http </a:t>
            </a: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(</a:t>
            </a:r>
            <a:r>
              <a:rPr lang="it-IT" sz="2200" b="0" i="0" u="none" strike="noStrike" kern="1200" dirty="0" err="1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HyperText</a:t>
            </a:r>
            <a:r>
              <a:rPr lang="it-IT" sz="2200" b="0" i="0" u="none" strike="noStrike" kern="1200" dirty="0" smtClean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Transfer </a:t>
            </a:r>
            <a:r>
              <a:rPr lang="it-IT" sz="22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Protocol</a:t>
            </a:r>
            <a:r>
              <a:rPr lang="it-IT" sz="22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2000" y="-72000"/>
            <a:ext cx="10368000" cy="1296000"/>
          </a:xfrm>
          <a:prstGeom prst="rect">
            <a:avLst/>
          </a:prstGeom>
          <a:solidFill>
            <a:srgbClr val="990099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09880"/>
            <a:ext cx="8712000" cy="80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0" i="0" u="none" strike="noStrike" kern="120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abtop Superwide Boldish" pitchFamily="34"/>
                <a:ea typeface="Microsoft YaHei" pitchFamily="2"/>
                <a:cs typeface="Mangal" pitchFamily="2"/>
              </a:rPr>
              <a:t>HYPERTEXT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3999" y="1368360"/>
            <a:ext cx="8712000" cy="58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1200">
                <a:ln>
                  <a:noFill/>
                </a:ln>
                <a:solidFill>
                  <a:srgbClr val="990099"/>
                </a:solidFill>
                <a:latin typeface="Ubuntu" pitchFamily="34"/>
                <a:ea typeface="Microsoft YaHei" pitchFamily="2"/>
                <a:cs typeface="Mangal" pitchFamily="2"/>
              </a:rPr>
              <a:t>HOW CAN IT BE MADE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3999" y="2376000"/>
            <a:ext cx="9279098" cy="78477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Consulting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information </a:t>
            </a:r>
            <a:r>
              <a:rPr lang="it-IT" sz="2800" b="1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vs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reading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 story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Information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not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linked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by a cause-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effect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relationship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&gt;&gt; non-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sequential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writing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easier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200" b="0" i="0" u="none" strike="noStrike" kern="1200" dirty="0">
              <a:ln>
                <a:noFill/>
              </a:ln>
              <a:solidFill>
                <a:srgbClr val="000000"/>
              </a:solidFill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Ubuntu" pitchFamily="34"/>
                <a:ea typeface="Microsoft YaHei" pitchFamily="2"/>
                <a:cs typeface="Lucida Sans" pitchFamily="2"/>
              </a:rPr>
              <a:t>Narrative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developments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are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connected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by cause-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effect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relationships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&gt;&gt;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457200" marR="0" lvl="0" indent="-45720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Font typeface="Arial" panose="020B0604020202020204" pitchFamily="34" charset="0"/>
              <a:buChar char="•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A story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is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 a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sequence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of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dramaturgically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significant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events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logically</a:t>
            </a: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 </a:t>
            </a:r>
            <a:r>
              <a:rPr lang="it-IT" sz="2800" b="0" i="0" u="none" strike="noStrike" kern="1200" dirty="0" err="1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>connected</a:t>
            </a: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2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tabLst/>
            </a:pPr>
            <a: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  <a:t/>
            </a:r>
            <a:br>
              <a:rPr lang="it-IT" sz="28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Lucida Sans" pitchFamily="2"/>
              </a:rPr>
            </a:br>
            <a:endParaRPr lang="it-IT" sz="28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5"/>
              <a:buBlip>
                <a:blip r:embed="rId3"/>
              </a:buBlip>
              <a:tabLst/>
            </a:pPr>
            <a:endParaRPr lang="it-IT" sz="2600" b="0" i="0" u="none" strike="noStrike" kern="1200" dirty="0">
              <a:ln>
                <a:noFill/>
              </a:ln>
              <a:latin typeface="Ubuntu" pitchFamily="34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</a:t>
            </a:r>
            <a:r>
              <a:rPr lang="it-IT" sz="2600" b="0" i="0" u="none" strike="noStrike" kern="1200" dirty="0">
                <a:ln>
                  <a:noFill/>
                </a:ln>
                <a:latin typeface="Ubuntu" pitchFamily="34"/>
                <a:ea typeface="Microsoft YaHei" pitchFamily="2"/>
                <a:cs typeface="Mangal" pitchFamily="2"/>
              </a:rPr>
              <a:t>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1525</Words>
  <Application>Microsoft Office PowerPoint</Application>
  <PresentationFormat>Widescreen</PresentationFormat>
  <Paragraphs>472</Paragraphs>
  <Slides>42</Slides>
  <Notes>42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3" baseType="lpstr">
      <vt:lpstr>Microsoft YaHei</vt:lpstr>
      <vt:lpstr>Arial</vt:lpstr>
      <vt:lpstr>Calibri</vt:lpstr>
      <vt:lpstr>Labtop Superwide Boldish</vt:lpstr>
      <vt:lpstr>Lucida Sans</vt:lpstr>
      <vt:lpstr>Lucida Sans Unicode</vt:lpstr>
      <vt:lpstr>Mangal</vt:lpstr>
      <vt:lpstr>Tahoma</vt:lpstr>
      <vt:lpstr>Times New Roman</vt:lpstr>
      <vt:lpstr>Ubuntu</vt:lpstr>
      <vt:lpstr>Predefinito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Roberta Iadevaia</dc:creator>
  <cp:lastModifiedBy>Roberta Iadevaia</cp:lastModifiedBy>
  <cp:revision>155</cp:revision>
  <dcterms:created xsi:type="dcterms:W3CDTF">2019-03-11T21:41:08Z</dcterms:created>
  <dcterms:modified xsi:type="dcterms:W3CDTF">2019-03-22T12:31:01Z</dcterms:modified>
</cp:coreProperties>
</file>